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26" r:id="rId3"/>
    <p:sldId id="327" r:id="rId4"/>
    <p:sldId id="284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323" r:id="rId19"/>
    <p:sldId id="324" r:id="rId20"/>
    <p:sldId id="325" r:id="rId21"/>
    <p:sldId id="290" r:id="rId22"/>
    <p:sldId id="270" r:id="rId23"/>
    <p:sldId id="271" r:id="rId24"/>
    <p:sldId id="272" r:id="rId25"/>
    <p:sldId id="273" r:id="rId26"/>
    <p:sldId id="274" r:id="rId27"/>
    <p:sldId id="292" r:id="rId28"/>
    <p:sldId id="316" r:id="rId29"/>
    <p:sldId id="317" r:id="rId30"/>
    <p:sldId id="318" r:id="rId31"/>
    <p:sldId id="322" r:id="rId32"/>
    <p:sldId id="319" r:id="rId33"/>
    <p:sldId id="320" r:id="rId34"/>
    <p:sldId id="321" r:id="rId35"/>
    <p:sldId id="298" r:id="rId36"/>
    <p:sldId id="299" r:id="rId37"/>
    <p:sldId id="301" r:id="rId38"/>
    <p:sldId id="303" r:id="rId39"/>
    <p:sldId id="328" r:id="rId40"/>
    <p:sldId id="329" r:id="rId41"/>
    <p:sldId id="330" r:id="rId42"/>
    <p:sldId id="331" r:id="rId43"/>
    <p:sldId id="332" r:id="rId44"/>
    <p:sldId id="333" r:id="rId45"/>
    <p:sldId id="306" r:id="rId46"/>
    <p:sldId id="307" r:id="rId47"/>
    <p:sldId id="334" r:id="rId48"/>
    <p:sldId id="335" r:id="rId49"/>
    <p:sldId id="336" r:id="rId50"/>
    <p:sldId id="337" r:id="rId51"/>
    <p:sldId id="311" r:id="rId52"/>
    <p:sldId id="312" r:id="rId53"/>
    <p:sldId id="313" r:id="rId54"/>
    <p:sldId id="314" r:id="rId55"/>
    <p:sldId id="315" r:id="rId56"/>
    <p:sldId id="310" r:id="rId5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2101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9058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26774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77200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3842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12076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47192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43192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6957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5621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746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106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0397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3128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7930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347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0177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AE780B2-1B44-4480-A28D-79B03406940B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75325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nawanae.github.io/PokemonWebV2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019302" y="3473327"/>
            <a:ext cx="10353762" cy="2329597"/>
          </a:xfrm>
        </p:spPr>
        <p:txBody>
          <a:bodyPr/>
          <a:lstStyle/>
          <a:p>
            <a:pPr marL="36900" indent="0" algn="ctr">
              <a:buNone/>
            </a:pPr>
            <a:r>
              <a:rPr lang="zh-TW" altLang="en-US" dirty="0"/>
              <a:t>資工二</a:t>
            </a:r>
            <a:r>
              <a:rPr lang="en-US" altLang="zh-TW" dirty="0"/>
              <a:t>105590029</a:t>
            </a:r>
            <a:r>
              <a:rPr lang="zh-TW" altLang="en-US" dirty="0"/>
              <a:t> 洪堯煬</a:t>
            </a:r>
            <a:endParaRPr lang="en-US" altLang="zh-TW" dirty="0"/>
          </a:p>
          <a:p>
            <a:pPr marL="36900" indent="0" algn="ctr">
              <a:buNone/>
            </a:pPr>
            <a:endParaRPr lang="zh-TW" altLang="en-US" sz="2800" dirty="0"/>
          </a:p>
          <a:p>
            <a:pPr marL="36900" indent="0" algn="ctr">
              <a:buNone/>
            </a:pPr>
            <a:endParaRPr lang="zh-TW" altLang="en-US" dirty="0"/>
          </a:p>
        </p:txBody>
      </p:sp>
      <p:sp>
        <p:nvSpPr>
          <p:cNvPr id="4" name="標題 3"/>
          <p:cNvSpPr txBox="1">
            <a:spLocks noGrp="1"/>
          </p:cNvSpPr>
          <p:nvPr>
            <p:ph type="title"/>
          </p:nvPr>
        </p:nvSpPr>
        <p:spPr>
          <a:xfrm>
            <a:off x="3195206" y="2296745"/>
            <a:ext cx="581441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zh-TW" alt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網頁設計</a:t>
            </a:r>
            <a:r>
              <a:rPr lang="en-US" altLang="zh-TW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– </a:t>
            </a:r>
            <a:r>
              <a:rPr lang="zh-CN" alt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作業改進</a:t>
            </a:r>
            <a:endParaRPr lang="zh-TW" altLang="en-US" sz="4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14423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-21892" y="424677"/>
            <a:ext cx="12250137" cy="6008647"/>
            <a:chOff x="-21892" y="215448"/>
            <a:chExt cx="12250137" cy="6008647"/>
          </a:xfrm>
        </p:grpSpPr>
        <p:grpSp>
          <p:nvGrpSpPr>
            <p:cNvPr id="18" name="群組 17"/>
            <p:cNvGrpSpPr/>
            <p:nvPr/>
          </p:nvGrpSpPr>
          <p:grpSpPr>
            <a:xfrm>
              <a:off x="1177174" y="1062964"/>
              <a:ext cx="8896186" cy="4495841"/>
              <a:chOff x="1177174" y="1062964"/>
              <a:chExt cx="8896186" cy="4495841"/>
            </a:xfrm>
          </p:grpSpPr>
          <p:pic>
            <p:nvPicPr>
              <p:cNvPr id="17" name="圖片 1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7174" y="1062965"/>
                <a:ext cx="8562872" cy="4492952"/>
              </a:xfrm>
              <a:prstGeom prst="rect">
                <a:avLst/>
              </a:prstGeom>
            </p:spPr>
          </p:pic>
          <p:cxnSp>
            <p:nvCxnSpPr>
              <p:cNvPr id="4" name="直線接點 3">
                <a:extLst>
                  <a:ext uri="{FF2B5EF4-FFF2-40B4-BE49-F238E27FC236}">
                    <a16:creationId xmlns:a16="http://schemas.microsoft.com/office/drawing/2014/main" id="{1DF35039-A66C-4352-B71E-C6E8A42E8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40046" y="3146922"/>
                <a:ext cx="333314" cy="1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3" name="矩形 2"/>
              <p:cNvSpPr/>
              <p:nvPr/>
            </p:nvSpPr>
            <p:spPr>
              <a:xfrm>
                <a:off x="1177174" y="1062964"/>
                <a:ext cx="8562872" cy="4495841"/>
              </a:xfrm>
              <a:prstGeom prst="rect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</p:grp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77DCF6D9-C896-440E-B5FA-562C2D65A90D}"/>
                </a:ext>
              </a:extLst>
            </p:cNvPr>
            <p:cNvSpPr txBox="1"/>
            <p:nvPr/>
          </p:nvSpPr>
          <p:spPr>
            <a:xfrm>
              <a:off x="10141743" y="4214337"/>
              <a:ext cx="2086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4</a:t>
              </a:r>
              <a:r>
                <a:rPr lang="zh-TW" altLang="en-US" sz="2400" dirty="0"/>
                <a:t>區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深色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7EF8C745-AEB8-4BB9-BDB5-0D110687D926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8005371" y="4445170"/>
              <a:ext cx="2136372" cy="0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1F339A3A-0EDE-41B0-9A0F-E9F091B8FA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4163" y="4141177"/>
              <a:ext cx="1969475" cy="1556329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9BB01092-A033-4198-89A9-293D294CF648}"/>
                </a:ext>
              </a:extLst>
            </p:cNvPr>
            <p:cNvSpPr txBox="1"/>
            <p:nvPr/>
          </p:nvSpPr>
          <p:spPr>
            <a:xfrm>
              <a:off x="-21892" y="5762430"/>
              <a:ext cx="21042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深色主題內文</a:t>
              </a: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A7FEAE2A-1FC3-437D-8EA8-1A764B96F449}"/>
                </a:ext>
              </a:extLst>
            </p:cNvPr>
            <p:cNvSpPr txBox="1"/>
            <p:nvPr/>
          </p:nvSpPr>
          <p:spPr>
            <a:xfrm>
              <a:off x="2309551" y="215448"/>
              <a:ext cx="2200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4-2</a:t>
              </a:r>
              <a:r>
                <a:rPr lang="zh-TW" altLang="en-US" sz="2400" dirty="0"/>
                <a:t>內文區</a:t>
              </a:r>
            </a:p>
          </p:txBody>
        </p: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420BC719-38F8-4954-B1B9-70EF5E6D62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6777" y="782515"/>
              <a:ext cx="96928" cy="629334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626AE543-100A-463B-B3E2-6A6FF0748E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9846" y="1215570"/>
              <a:ext cx="925551" cy="230832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E4271524-FB82-4D8F-8573-81B4F941122B}"/>
                </a:ext>
              </a:extLst>
            </p:cNvPr>
            <p:cNvSpPr txBox="1"/>
            <p:nvPr/>
          </p:nvSpPr>
          <p:spPr>
            <a:xfrm>
              <a:off x="10245397" y="984737"/>
              <a:ext cx="1879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4</a:t>
              </a:r>
              <a:r>
                <a:rPr lang="zh-TW" altLang="en-US" sz="2400" dirty="0"/>
                <a:t>背景區</a:t>
              </a:r>
              <a:endParaRPr lang="en-US" altLang="zh-TW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53832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-21892" y="424677"/>
            <a:ext cx="12250137" cy="6008647"/>
            <a:chOff x="-21892" y="215448"/>
            <a:chExt cx="12250137" cy="6008647"/>
          </a:xfrm>
        </p:grpSpPr>
        <p:grpSp>
          <p:nvGrpSpPr>
            <p:cNvPr id="7" name="群組 6"/>
            <p:cNvGrpSpPr/>
            <p:nvPr/>
          </p:nvGrpSpPr>
          <p:grpSpPr>
            <a:xfrm>
              <a:off x="1177174" y="1062964"/>
              <a:ext cx="8896186" cy="4495841"/>
              <a:chOff x="1177174" y="1062964"/>
              <a:chExt cx="8896186" cy="4495841"/>
            </a:xfrm>
          </p:grpSpPr>
          <p:grpSp>
            <p:nvGrpSpPr>
              <p:cNvPr id="5" name="群組 4"/>
              <p:cNvGrpSpPr/>
              <p:nvPr/>
            </p:nvGrpSpPr>
            <p:grpSpPr>
              <a:xfrm>
                <a:off x="1177174" y="1062964"/>
                <a:ext cx="8896186" cy="4495841"/>
                <a:chOff x="1177174" y="1062964"/>
                <a:chExt cx="8896186" cy="4495841"/>
              </a:xfrm>
            </p:grpSpPr>
            <p:cxnSp>
              <p:nvCxnSpPr>
                <p:cNvPr id="4" name="直線接點 3">
                  <a:extLst>
                    <a:ext uri="{FF2B5EF4-FFF2-40B4-BE49-F238E27FC236}">
                      <a16:creationId xmlns:a16="http://schemas.microsoft.com/office/drawing/2014/main" id="{1DF35039-A66C-4352-B71E-C6E8A42E8A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740046" y="3146922"/>
                  <a:ext cx="333314" cy="1"/>
                </a:xfrm>
                <a:prstGeom prst="line">
                  <a:avLst/>
                </a:prstGeom>
                <a:ln w="381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sp>
              <p:nvSpPr>
                <p:cNvPr id="3" name="矩形 2"/>
                <p:cNvSpPr/>
                <p:nvPr/>
              </p:nvSpPr>
              <p:spPr>
                <a:xfrm>
                  <a:off x="1177174" y="1062964"/>
                  <a:ext cx="8562872" cy="4495841"/>
                </a:xfrm>
                <a:prstGeom prst="rect">
                  <a:avLst/>
                </a:prstGeom>
                <a:noFill/>
                <a:ln w="571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TW" altLang="en-US"/>
                </a:p>
              </p:txBody>
            </p:sp>
          </p:grpSp>
          <p:pic>
            <p:nvPicPr>
              <p:cNvPr id="6" name="圖片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7174" y="1062965"/>
                <a:ext cx="8562872" cy="4495840"/>
              </a:xfrm>
              <a:prstGeom prst="rect">
                <a:avLst/>
              </a:prstGeom>
            </p:spPr>
          </p:pic>
        </p:grp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77DCF6D9-C896-440E-B5FA-562C2D65A90D}"/>
                </a:ext>
              </a:extLst>
            </p:cNvPr>
            <p:cNvSpPr txBox="1"/>
            <p:nvPr/>
          </p:nvSpPr>
          <p:spPr>
            <a:xfrm>
              <a:off x="10141743" y="4214337"/>
              <a:ext cx="2086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4</a:t>
              </a:r>
              <a:r>
                <a:rPr lang="zh-TW" altLang="en-US" sz="2400" dirty="0"/>
                <a:t>區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深色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7EF8C745-AEB8-4BB9-BDB5-0D110687D926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8005371" y="4445170"/>
              <a:ext cx="2136372" cy="0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1F339A3A-0EDE-41B0-9A0F-E9F091B8FA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4164" y="4009292"/>
              <a:ext cx="1142998" cy="168821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9BB01092-A033-4198-89A9-293D294CF648}"/>
                </a:ext>
              </a:extLst>
            </p:cNvPr>
            <p:cNvSpPr txBox="1"/>
            <p:nvPr/>
          </p:nvSpPr>
          <p:spPr>
            <a:xfrm>
              <a:off x="-21892" y="5762430"/>
              <a:ext cx="21042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深色主題內文</a:t>
              </a: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A7FEAE2A-1FC3-437D-8EA8-1A764B96F449}"/>
                </a:ext>
              </a:extLst>
            </p:cNvPr>
            <p:cNvSpPr txBox="1"/>
            <p:nvPr/>
          </p:nvSpPr>
          <p:spPr>
            <a:xfrm>
              <a:off x="2309551" y="215448"/>
              <a:ext cx="2200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4-3</a:t>
              </a:r>
              <a:r>
                <a:rPr lang="zh-TW" altLang="en-US" sz="2400" dirty="0"/>
                <a:t>內文區</a:t>
              </a:r>
            </a:p>
          </p:txBody>
        </p: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420BC719-38F8-4954-B1B9-70EF5E6D62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6777" y="782515"/>
              <a:ext cx="96928" cy="629334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626AE543-100A-463B-B3E2-6A6FF0748E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9846" y="1215570"/>
              <a:ext cx="925551" cy="230832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4271524-FB82-4D8F-8573-81B4F941122B}"/>
                </a:ext>
              </a:extLst>
            </p:cNvPr>
            <p:cNvSpPr txBox="1"/>
            <p:nvPr/>
          </p:nvSpPr>
          <p:spPr>
            <a:xfrm>
              <a:off x="10245397" y="984737"/>
              <a:ext cx="1879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4</a:t>
              </a:r>
              <a:r>
                <a:rPr lang="zh-TW" altLang="en-US" sz="2400" dirty="0"/>
                <a:t>背景區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4292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-21892" y="424677"/>
            <a:ext cx="12250137" cy="6008647"/>
            <a:chOff x="-21892" y="215448"/>
            <a:chExt cx="12250137" cy="6008647"/>
          </a:xfrm>
        </p:grpSpPr>
        <p:grpSp>
          <p:nvGrpSpPr>
            <p:cNvPr id="7" name="群組 6"/>
            <p:cNvGrpSpPr/>
            <p:nvPr/>
          </p:nvGrpSpPr>
          <p:grpSpPr>
            <a:xfrm>
              <a:off x="1177174" y="1062964"/>
              <a:ext cx="8896186" cy="4495841"/>
              <a:chOff x="1177174" y="1062964"/>
              <a:chExt cx="8896186" cy="4495841"/>
            </a:xfrm>
          </p:grpSpPr>
          <p:pic>
            <p:nvPicPr>
              <p:cNvPr id="6" name="圖片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7174" y="1062964"/>
                <a:ext cx="8562872" cy="4495841"/>
              </a:xfrm>
              <a:prstGeom prst="rect">
                <a:avLst/>
              </a:prstGeom>
            </p:spPr>
          </p:pic>
          <p:grpSp>
            <p:nvGrpSpPr>
              <p:cNvPr id="5" name="群組 4"/>
              <p:cNvGrpSpPr/>
              <p:nvPr/>
            </p:nvGrpSpPr>
            <p:grpSpPr>
              <a:xfrm>
                <a:off x="1177174" y="1062964"/>
                <a:ext cx="8896186" cy="4495841"/>
                <a:chOff x="1177174" y="1062964"/>
                <a:chExt cx="8896186" cy="4495841"/>
              </a:xfrm>
            </p:grpSpPr>
            <p:cxnSp>
              <p:nvCxnSpPr>
                <p:cNvPr id="4" name="直線接點 3">
                  <a:extLst>
                    <a:ext uri="{FF2B5EF4-FFF2-40B4-BE49-F238E27FC236}">
                      <a16:creationId xmlns:a16="http://schemas.microsoft.com/office/drawing/2014/main" id="{1DF35039-A66C-4352-B71E-C6E8A42E8A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740046" y="3146922"/>
                  <a:ext cx="333314" cy="1"/>
                </a:xfrm>
                <a:prstGeom prst="line">
                  <a:avLst/>
                </a:prstGeom>
                <a:ln w="381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sp>
              <p:nvSpPr>
                <p:cNvPr id="3" name="矩形 2"/>
                <p:cNvSpPr/>
                <p:nvPr/>
              </p:nvSpPr>
              <p:spPr>
                <a:xfrm>
                  <a:off x="1177174" y="1062964"/>
                  <a:ext cx="8562872" cy="4495841"/>
                </a:xfrm>
                <a:prstGeom prst="rect">
                  <a:avLst/>
                </a:prstGeom>
                <a:noFill/>
                <a:ln w="571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TW" altLang="en-US"/>
                </a:p>
              </p:txBody>
            </p:sp>
          </p:grpSp>
        </p:grp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77DCF6D9-C896-440E-B5FA-562C2D65A90D}"/>
                </a:ext>
              </a:extLst>
            </p:cNvPr>
            <p:cNvSpPr txBox="1"/>
            <p:nvPr/>
          </p:nvSpPr>
          <p:spPr>
            <a:xfrm>
              <a:off x="10141743" y="4214337"/>
              <a:ext cx="2086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4</a:t>
              </a:r>
              <a:r>
                <a:rPr lang="zh-TW" altLang="en-US" sz="2400" dirty="0"/>
                <a:t>區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深色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7EF8C745-AEB8-4BB9-BDB5-0D110687D926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8005371" y="4445170"/>
              <a:ext cx="2136372" cy="0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1F339A3A-0EDE-41B0-9A0F-E9F091B8FA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4164" y="3587262"/>
              <a:ext cx="1090244" cy="211024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9BB01092-A033-4198-89A9-293D294CF648}"/>
                </a:ext>
              </a:extLst>
            </p:cNvPr>
            <p:cNvSpPr txBox="1"/>
            <p:nvPr/>
          </p:nvSpPr>
          <p:spPr>
            <a:xfrm>
              <a:off x="-21892" y="5762430"/>
              <a:ext cx="21042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深色主題內文</a:t>
              </a: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A7FEAE2A-1FC3-437D-8EA8-1A764B96F449}"/>
                </a:ext>
              </a:extLst>
            </p:cNvPr>
            <p:cNvSpPr txBox="1"/>
            <p:nvPr/>
          </p:nvSpPr>
          <p:spPr>
            <a:xfrm>
              <a:off x="2309551" y="215448"/>
              <a:ext cx="2200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4-4</a:t>
              </a:r>
              <a:r>
                <a:rPr lang="zh-TW" altLang="en-US" sz="2400" dirty="0"/>
                <a:t>內文區</a:t>
              </a:r>
            </a:p>
          </p:txBody>
        </p: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420BC719-38F8-4954-B1B9-70EF5E6D62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6777" y="782515"/>
              <a:ext cx="96928" cy="629334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626AE543-100A-463B-B3E2-6A6FF0748E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9846" y="1215570"/>
              <a:ext cx="925551" cy="230832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4271524-FB82-4D8F-8573-81B4F941122B}"/>
                </a:ext>
              </a:extLst>
            </p:cNvPr>
            <p:cNvSpPr txBox="1"/>
            <p:nvPr/>
          </p:nvSpPr>
          <p:spPr>
            <a:xfrm>
              <a:off x="10245397" y="984737"/>
              <a:ext cx="1879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4</a:t>
              </a:r>
              <a:r>
                <a:rPr lang="zh-TW" altLang="en-US" sz="2400" dirty="0"/>
                <a:t>背景區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3222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群組 17"/>
          <p:cNvGrpSpPr/>
          <p:nvPr/>
        </p:nvGrpSpPr>
        <p:grpSpPr>
          <a:xfrm>
            <a:off x="0" y="326922"/>
            <a:ext cx="12250508" cy="6204155"/>
            <a:chOff x="0" y="362646"/>
            <a:chExt cx="12250508" cy="6204155"/>
          </a:xfrm>
        </p:grpSpPr>
        <p:grpSp>
          <p:nvGrpSpPr>
            <p:cNvPr id="5" name="群組 4"/>
            <p:cNvGrpSpPr/>
            <p:nvPr/>
          </p:nvGrpSpPr>
          <p:grpSpPr>
            <a:xfrm>
              <a:off x="2469744" y="1052051"/>
              <a:ext cx="8896186" cy="4495841"/>
              <a:chOff x="1177174" y="1062964"/>
              <a:chExt cx="8896186" cy="4495841"/>
            </a:xfrm>
          </p:grpSpPr>
          <p:cxnSp>
            <p:nvCxnSpPr>
              <p:cNvPr id="4" name="直線接點 3">
                <a:extLst>
                  <a:ext uri="{FF2B5EF4-FFF2-40B4-BE49-F238E27FC236}">
                    <a16:creationId xmlns:a16="http://schemas.microsoft.com/office/drawing/2014/main" id="{1DF35039-A66C-4352-B71E-C6E8A42E8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40046" y="3146922"/>
                <a:ext cx="333314" cy="1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pic>
            <p:nvPicPr>
              <p:cNvPr id="2" name="圖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7174" y="1062964"/>
                <a:ext cx="8544767" cy="4495841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1177174" y="1062964"/>
                <a:ext cx="8562872" cy="4495841"/>
              </a:xfrm>
              <a:prstGeom prst="rect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</p:grp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3AA8F79-2ACA-427F-AE0E-C7D491A1601A}"/>
                </a:ext>
              </a:extLst>
            </p:cNvPr>
            <p:cNvSpPr txBox="1"/>
            <p:nvPr/>
          </p:nvSpPr>
          <p:spPr>
            <a:xfrm>
              <a:off x="9922945" y="6105136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輔助區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淺色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BDB35EC1-D2A1-4BA1-A0E4-20C1B342CA28}"/>
                </a:ext>
              </a:extLst>
            </p:cNvPr>
            <p:cNvCxnSpPr>
              <a:cxnSpLocks/>
            </p:cNvCxnSpPr>
            <p:nvPr/>
          </p:nvCxnSpPr>
          <p:spPr>
            <a:xfrm>
              <a:off x="10845806" y="4953364"/>
              <a:ext cx="16158" cy="1073363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4314" y="2583131"/>
              <a:ext cx="5616540" cy="7953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0" y="2431834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淺色主題標題</a:t>
              </a:r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CD1D1E15-7DB8-47E3-B781-B7F97441F3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4313" y="3446397"/>
              <a:ext cx="5493449" cy="84407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9CB465B3-D8DD-4B09-97D2-E06ED695828C}"/>
                </a:ext>
              </a:extLst>
            </p:cNvPr>
            <p:cNvSpPr txBox="1"/>
            <p:nvPr/>
          </p:nvSpPr>
          <p:spPr>
            <a:xfrm>
              <a:off x="0" y="3299972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淺色主題內文</a:t>
              </a:r>
            </a:p>
          </p:txBody>
        </p: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54CBFBB0-16F3-4EBD-85C7-C94825185A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4314" y="4386817"/>
              <a:ext cx="5917024" cy="9166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029FBE27-CF80-48FC-AFC0-AB128A1A9221}"/>
                </a:ext>
              </a:extLst>
            </p:cNvPr>
            <p:cNvSpPr txBox="1"/>
            <p:nvPr/>
          </p:nvSpPr>
          <p:spPr>
            <a:xfrm>
              <a:off x="0" y="4247645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淺色主題按鈕</a:t>
              </a: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2855BE42-A8B1-4B5C-8D9E-BEDBC51E4CA0}"/>
                </a:ext>
              </a:extLst>
            </p:cNvPr>
            <p:cNvSpPr txBox="1"/>
            <p:nvPr/>
          </p:nvSpPr>
          <p:spPr>
            <a:xfrm>
              <a:off x="10072573" y="362646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輔助內文區</a:t>
              </a:r>
            </a:p>
          </p:txBody>
        </p: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05520" y="955964"/>
              <a:ext cx="207062" cy="434215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BE5E559A-25B2-4255-8ED4-806D3DE950FA}"/>
                </a:ext>
              </a:extLst>
            </p:cNvPr>
            <p:cNvSpPr txBox="1"/>
            <p:nvPr/>
          </p:nvSpPr>
          <p:spPr>
            <a:xfrm>
              <a:off x="66007" y="1228365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輔助背景區</a:t>
              </a:r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69BDFA64-65F2-4CF3-B318-5038D1415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4312" y="1634871"/>
              <a:ext cx="1295399" cy="0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0878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271529" y="728293"/>
            <a:ext cx="11648941" cy="5401415"/>
            <a:chOff x="460965" y="721605"/>
            <a:chExt cx="11648941" cy="5401415"/>
          </a:xfrm>
        </p:grpSpPr>
        <p:grpSp>
          <p:nvGrpSpPr>
            <p:cNvPr id="5" name="群組 4"/>
            <p:cNvGrpSpPr/>
            <p:nvPr/>
          </p:nvGrpSpPr>
          <p:grpSpPr>
            <a:xfrm>
              <a:off x="460965" y="721605"/>
              <a:ext cx="8896186" cy="5354303"/>
              <a:chOff x="1177174" y="204503"/>
              <a:chExt cx="8896186" cy="5354303"/>
            </a:xfrm>
          </p:grpSpPr>
          <p:cxnSp>
            <p:nvCxnSpPr>
              <p:cNvPr id="4" name="直線接點 3">
                <a:extLst>
                  <a:ext uri="{FF2B5EF4-FFF2-40B4-BE49-F238E27FC236}">
                    <a16:creationId xmlns:a16="http://schemas.microsoft.com/office/drawing/2014/main" id="{1DF35039-A66C-4352-B71E-C6E8A42E8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40046" y="3146922"/>
                <a:ext cx="333314" cy="1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3" name="矩形 2"/>
              <p:cNvSpPr/>
              <p:nvPr/>
            </p:nvSpPr>
            <p:spPr>
              <a:xfrm>
                <a:off x="1177174" y="204504"/>
                <a:ext cx="8562872" cy="5354302"/>
              </a:xfrm>
              <a:prstGeom prst="rect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  <p:pic>
            <p:nvPicPr>
              <p:cNvPr id="2" name="圖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7174" y="204503"/>
                <a:ext cx="8562872" cy="535430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</p:pic>
        </p:grp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469C4927-82CA-463D-B3FF-3FC9D969B472}"/>
                </a:ext>
              </a:extLst>
            </p:cNvPr>
            <p:cNvSpPr txBox="1"/>
            <p:nvPr/>
          </p:nvSpPr>
          <p:spPr>
            <a:xfrm>
              <a:off x="9549585" y="3151343"/>
              <a:ext cx="256032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頁尾區</a:t>
              </a:r>
              <a:endParaRPr lang="en-US" altLang="zh-TW" sz="2400" dirty="0"/>
            </a:p>
            <a:p>
              <a:r>
                <a:rPr lang="zh-TW" altLang="en-US" sz="2400" dirty="0"/>
                <a:t>聯絡訊息</a:t>
              </a:r>
              <a:endParaRPr lang="en-US" altLang="zh-TW" sz="2400" dirty="0"/>
            </a:p>
            <a:p>
              <a:r>
                <a:rPr lang="zh-TW" altLang="en-US" sz="2400" dirty="0"/>
                <a:t>申明、分享等</a:t>
              </a: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543DCBBD-6F9D-455D-AAB3-17A7E25466A5}"/>
                </a:ext>
              </a:extLst>
            </p:cNvPr>
            <p:cNvSpPr txBox="1"/>
            <p:nvPr/>
          </p:nvSpPr>
          <p:spPr>
            <a:xfrm>
              <a:off x="9357151" y="2258601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聯絡資料區</a:t>
              </a:r>
            </a:p>
          </p:txBody>
        </p: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7EB614CE-1825-4B45-BA3D-9CCC9BE5C9C3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V="1">
              <a:off x="4736353" y="2511366"/>
              <a:ext cx="4620798" cy="607992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EE0926E6-4386-48CC-846D-3207B972B93D}"/>
                </a:ext>
              </a:extLst>
            </p:cNvPr>
            <p:cNvSpPr txBox="1"/>
            <p:nvPr/>
          </p:nvSpPr>
          <p:spPr>
            <a:xfrm>
              <a:off x="9627770" y="5164597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申明區</a:t>
              </a:r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DDD350B1-33D9-414E-8804-086D3D11F6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3844" y="5352193"/>
              <a:ext cx="1335741" cy="9760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995AB289-DF60-4E13-828D-E4441BE1C590}"/>
                </a:ext>
              </a:extLst>
            </p:cNvPr>
            <p:cNvSpPr txBox="1"/>
            <p:nvPr/>
          </p:nvSpPr>
          <p:spPr>
            <a:xfrm>
              <a:off x="9549585" y="4535391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分享區</a:t>
              </a:r>
            </a:p>
          </p:txBody>
        </p: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6E2375F1-5CC3-4039-BDA0-8A2F8F660C94}"/>
                </a:ext>
              </a:extLst>
            </p:cNvPr>
            <p:cNvCxnSpPr>
              <a:cxnSpLocks/>
            </p:cNvCxnSpPr>
            <p:nvPr/>
          </p:nvCxnSpPr>
          <p:spPr>
            <a:xfrm>
              <a:off x="6967621" y="4731172"/>
              <a:ext cx="2581964" cy="43769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7D2C1CF7-8022-47B7-B97E-1BE64D7DF728}"/>
                </a:ext>
              </a:extLst>
            </p:cNvPr>
            <p:cNvSpPr txBox="1"/>
            <p:nvPr/>
          </p:nvSpPr>
          <p:spPr>
            <a:xfrm>
              <a:off x="9549585" y="5661355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設計者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頁尾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99BFC83F-A7FF-4099-A70A-3736AB7376EE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7469773" y="5892188"/>
              <a:ext cx="2079812" cy="0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5" name="矩形: 圓角 61">
              <a:extLst>
                <a:ext uri="{FF2B5EF4-FFF2-40B4-BE49-F238E27FC236}">
                  <a16:creationId xmlns:a16="http://schemas.microsoft.com/office/drawing/2014/main" id="{1D4AB0C6-D7C1-49D1-AAA4-C94799429521}"/>
                </a:ext>
              </a:extLst>
            </p:cNvPr>
            <p:cNvSpPr/>
            <p:nvPr/>
          </p:nvSpPr>
          <p:spPr>
            <a:xfrm>
              <a:off x="1064899" y="5091297"/>
              <a:ext cx="7148945" cy="608267"/>
            </a:xfrm>
            <a:prstGeom prst="roundRect">
              <a:avLst/>
            </a:prstGeom>
            <a:solidFill>
              <a:srgbClr val="000000">
                <a:alpha val="12157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: 圓角 62">
              <a:extLst>
                <a:ext uri="{FF2B5EF4-FFF2-40B4-BE49-F238E27FC236}">
                  <a16:creationId xmlns:a16="http://schemas.microsoft.com/office/drawing/2014/main" id="{6CF550CD-5E7E-4B69-80BA-CA5CBCDA41E4}"/>
                </a:ext>
              </a:extLst>
            </p:cNvPr>
            <p:cNvSpPr/>
            <p:nvPr/>
          </p:nvSpPr>
          <p:spPr>
            <a:xfrm>
              <a:off x="1064899" y="4483096"/>
              <a:ext cx="5902036" cy="567940"/>
            </a:xfrm>
            <a:prstGeom prst="roundRect">
              <a:avLst/>
            </a:prstGeom>
            <a:solidFill>
              <a:srgbClr val="000000">
                <a:alpha val="12157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: 圓角 63">
              <a:extLst>
                <a:ext uri="{FF2B5EF4-FFF2-40B4-BE49-F238E27FC236}">
                  <a16:creationId xmlns:a16="http://schemas.microsoft.com/office/drawing/2014/main" id="{6B4F7D6B-1DE2-49C7-8CD8-C83220385406}"/>
                </a:ext>
              </a:extLst>
            </p:cNvPr>
            <p:cNvSpPr/>
            <p:nvPr/>
          </p:nvSpPr>
          <p:spPr>
            <a:xfrm>
              <a:off x="1857868" y="5700178"/>
              <a:ext cx="5611905" cy="384020"/>
            </a:xfrm>
            <a:prstGeom prst="roundRect">
              <a:avLst/>
            </a:prstGeom>
            <a:solidFill>
              <a:srgbClr val="000000">
                <a:alpha val="12157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: 圓角 64">
              <a:extLst>
                <a:ext uri="{FF2B5EF4-FFF2-40B4-BE49-F238E27FC236}">
                  <a16:creationId xmlns:a16="http://schemas.microsoft.com/office/drawing/2014/main" id="{2B3B0BD3-92B4-4E7A-977D-7F48ADE27217}"/>
                </a:ext>
              </a:extLst>
            </p:cNvPr>
            <p:cNvSpPr/>
            <p:nvPr/>
          </p:nvSpPr>
          <p:spPr>
            <a:xfrm>
              <a:off x="1245008" y="1983285"/>
              <a:ext cx="3491345" cy="2272146"/>
            </a:xfrm>
            <a:prstGeom prst="roundRect">
              <a:avLst/>
            </a:prstGeom>
            <a:solidFill>
              <a:srgbClr val="000000">
                <a:alpha val="12157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572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219565"/>
            <a:ext cx="10353762" cy="5181235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導航條與主題頁形成一個寶可夢球的樣子</a:t>
            </a:r>
            <a:endParaRPr lang="en-US" altLang="zh-TW" sz="2400" dirty="0"/>
          </a:p>
          <a:p>
            <a:r>
              <a:rPr lang="zh-TW" altLang="en-US" sz="2400" dirty="0"/>
              <a:t>契合主題，使用皮卡丘身上的顏色來佈局網頁</a:t>
            </a:r>
            <a:endParaRPr lang="en-US" altLang="zh-TW" sz="2400" dirty="0"/>
          </a:p>
          <a:p>
            <a:r>
              <a:rPr lang="zh-TW" altLang="en-US" sz="2400" dirty="0"/>
              <a:t>顏色由淺至深依序排列防止過於刺眼</a:t>
            </a:r>
            <a:endParaRPr lang="en-US" altLang="zh-TW" sz="2400" dirty="0"/>
          </a:p>
          <a:p>
            <a:r>
              <a:rPr lang="zh-TW" altLang="en-US" sz="2400" dirty="0"/>
              <a:t>特性區域</a:t>
            </a:r>
            <a:r>
              <a:rPr lang="en-US" altLang="zh-TW" sz="2400" dirty="0"/>
              <a:t>Z</a:t>
            </a:r>
            <a:r>
              <a:rPr lang="zh-TW" altLang="en-US" sz="2400" dirty="0"/>
              <a:t>形分布更易閱讀</a:t>
            </a:r>
            <a:endParaRPr lang="en-US" altLang="zh-TW" sz="2400" dirty="0"/>
          </a:p>
          <a:p>
            <a:r>
              <a:rPr lang="zh-TW" altLang="en-US" sz="2400" dirty="0"/>
              <a:t>頁首與頁尾使用同樣的背景，頁尾則使用遮罩較不強調</a:t>
            </a:r>
            <a:endParaRPr lang="en-US" altLang="zh-TW" sz="2400" dirty="0"/>
          </a:p>
          <a:p>
            <a:r>
              <a:rPr lang="zh-TW" altLang="en-US" sz="2400" dirty="0"/>
              <a:t>網頁分成數個區塊，每個區塊剛好填滿約一個</a:t>
            </a:r>
            <a:r>
              <a:rPr lang="en-US" altLang="zh-TW" sz="2400" dirty="0"/>
              <a:t>16:9</a:t>
            </a:r>
            <a:r>
              <a:rPr lang="zh-TW" altLang="en-US" sz="2400" dirty="0"/>
              <a:t>大小的螢幕</a:t>
            </a:r>
            <a:endParaRPr lang="en-US" altLang="zh-TW" sz="2400" dirty="0"/>
          </a:p>
          <a:p>
            <a:r>
              <a:rPr lang="zh-TW" altLang="en-US" sz="2400" dirty="0"/>
              <a:t>中間穿插兩個視差滾動背景讓其互動效果更佳</a:t>
            </a:r>
            <a:endParaRPr lang="en-US" altLang="zh-TW" sz="2400" dirty="0"/>
          </a:p>
          <a:p>
            <a:r>
              <a:rPr lang="zh-TW" altLang="en-US" sz="2400" dirty="0"/>
              <a:t>攻略部分採用深淺交替的方式，讓使用者不會因為整個都是字而感到厭煩</a:t>
            </a:r>
          </a:p>
        </p:txBody>
      </p:sp>
      <p:sp>
        <p:nvSpPr>
          <p:cNvPr id="4" name="標題 3"/>
          <p:cNvSpPr txBox="1">
            <a:spLocks/>
          </p:cNvSpPr>
          <p:nvPr/>
        </p:nvSpPr>
        <p:spPr>
          <a:xfrm>
            <a:off x="885220" y="432409"/>
            <a:ext cx="142859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zh-TW" alt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設計</a:t>
            </a:r>
          </a:p>
        </p:txBody>
      </p:sp>
    </p:spTree>
    <p:extLst>
      <p:ext uri="{BB962C8B-B14F-4D97-AF65-F5344CB8AC3E}">
        <p14:creationId xmlns:p14="http://schemas.microsoft.com/office/powerpoint/2010/main" val="3688520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380757"/>
            <a:ext cx="10353762" cy="4058751"/>
          </a:xfrm>
        </p:spPr>
        <p:txBody>
          <a:bodyPr>
            <a:normAutofit lnSpcReduction="10000"/>
          </a:bodyPr>
          <a:lstStyle/>
          <a:p>
            <a:r>
              <a:rPr lang="en-US" altLang="zh-TW" sz="2400" dirty="0"/>
              <a:t>Font-family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微軟正黑體</a:t>
            </a:r>
            <a:r>
              <a:rPr lang="en-US" altLang="zh-TW" sz="2400" dirty="0"/>
              <a:t>light</a:t>
            </a:r>
          </a:p>
          <a:p>
            <a:r>
              <a:rPr lang="zh-TW" altLang="en-US" sz="2400" dirty="0"/>
              <a:t>各區域標題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60px</a:t>
            </a:r>
          </a:p>
          <a:p>
            <a:r>
              <a:rPr lang="zh-TW" altLang="en-US" sz="2400" dirty="0"/>
              <a:t>各區域次內文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32px (</a:t>
            </a:r>
            <a:r>
              <a:rPr lang="zh-TW" altLang="en-US" sz="2400" dirty="0"/>
              <a:t>攻略頁面為</a:t>
            </a:r>
            <a:r>
              <a:rPr lang="en-US" altLang="zh-TW" sz="2400" dirty="0"/>
              <a:t>24px)</a:t>
            </a:r>
          </a:p>
          <a:p>
            <a:r>
              <a:rPr lang="zh-TW" altLang="en-US" sz="2400" dirty="0"/>
              <a:t>導覽列 </a:t>
            </a:r>
            <a:r>
              <a:rPr lang="en-US" altLang="zh-TW" sz="2400" dirty="0"/>
              <a:t>: 28px </a:t>
            </a:r>
            <a:r>
              <a:rPr lang="zh-TW" altLang="en-US" sz="2400" dirty="0"/>
              <a:t>粗體 </a:t>
            </a:r>
            <a:r>
              <a:rPr lang="en-US" altLang="zh-TW" sz="2400" dirty="0"/>
              <a:t>(</a:t>
            </a:r>
            <a:r>
              <a:rPr lang="zh-TW" altLang="en-US" sz="2400" dirty="0"/>
              <a:t>攻略頁面為 </a:t>
            </a:r>
            <a:r>
              <a:rPr lang="en-US" altLang="zh-TW" sz="2400" dirty="0"/>
              <a:t>22px)</a:t>
            </a:r>
          </a:p>
          <a:p>
            <a:r>
              <a:rPr lang="zh-TW" altLang="en-US" sz="2400" dirty="0"/>
              <a:t>按鈕文章及特性簡介圖標文字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20px</a:t>
            </a:r>
          </a:p>
          <a:p>
            <a:r>
              <a:rPr lang="zh-TW" altLang="en-US" sz="2400" dirty="0"/>
              <a:t>頁尾 </a:t>
            </a:r>
            <a:r>
              <a:rPr lang="en-US" altLang="zh-TW" sz="2400" dirty="0"/>
              <a:t>:</a:t>
            </a:r>
            <a:r>
              <a:rPr lang="zh-TW" altLang="en-US" sz="2400" dirty="0"/>
              <a:t> 粗體</a:t>
            </a:r>
            <a:endParaRPr lang="en-US" altLang="zh-TW" sz="2400" dirty="0"/>
          </a:p>
          <a:p>
            <a:r>
              <a:rPr lang="zh-TW" altLang="en-US" sz="2400" dirty="0"/>
              <a:t>頁尾聲明文字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24px</a:t>
            </a:r>
          </a:p>
          <a:p>
            <a:r>
              <a:rPr lang="zh-TW" altLang="en-US" sz="2400" dirty="0"/>
              <a:t>頁尾註解 </a:t>
            </a:r>
            <a:r>
              <a:rPr lang="en-US" altLang="zh-TW" sz="2400" dirty="0"/>
              <a:t>:16px</a:t>
            </a:r>
          </a:p>
          <a:p>
            <a:endParaRPr lang="zh-TW" altLang="en-US" dirty="0"/>
          </a:p>
        </p:txBody>
      </p:sp>
      <p:sp>
        <p:nvSpPr>
          <p:cNvPr id="5" name="標題 3"/>
          <p:cNvSpPr txBox="1">
            <a:spLocks/>
          </p:cNvSpPr>
          <p:nvPr/>
        </p:nvSpPr>
        <p:spPr>
          <a:xfrm>
            <a:off x="913795" y="549760"/>
            <a:ext cx="142859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zh-TW" alt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文字</a:t>
            </a:r>
          </a:p>
        </p:txBody>
      </p:sp>
    </p:spTree>
    <p:extLst>
      <p:ext uri="{BB962C8B-B14F-4D97-AF65-F5344CB8AC3E}">
        <p14:creationId xmlns:p14="http://schemas.microsoft.com/office/powerpoint/2010/main" val="3326396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9B49F81C-FA7E-48BB-9A0B-D96FDBB315B4}"/>
              </a:ext>
            </a:extLst>
          </p:cNvPr>
          <p:cNvSpPr txBox="1">
            <a:spLocks/>
          </p:cNvSpPr>
          <p:nvPr/>
        </p:nvSpPr>
        <p:spPr>
          <a:xfrm>
            <a:off x="885220" y="1384244"/>
            <a:ext cx="10353762" cy="45280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85010" indent="-585010" algn="l" defTabSz="2340044" rtl="0" eaLnBrk="1" latinLnBrk="0" hangingPunct="1">
              <a:lnSpc>
                <a:spcPct val="120000"/>
              </a:lnSpc>
              <a:spcBef>
                <a:spcPts val="2559"/>
              </a:spcBef>
              <a:buSzPct val="125000"/>
              <a:buFont typeface="Arial" panose="020B0604020202020204" pitchFamily="34" charset="0"/>
              <a:buChar char="•"/>
              <a:defRPr sz="61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55032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5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5054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46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095076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40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65098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40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435118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35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605140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35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775162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35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945184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35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/>
              <a:t>主要 </a:t>
            </a:r>
            <a:r>
              <a:rPr lang="en-US" altLang="zh-TW" sz="2400" dirty="0"/>
              <a:t>:</a:t>
            </a:r>
            <a:r>
              <a:rPr lang="zh-TW" altLang="en-US" sz="2400" dirty="0"/>
              <a:t> 寶可夢球</a:t>
            </a:r>
            <a:endParaRPr lang="en-US" altLang="zh-TW" sz="2400" dirty="0"/>
          </a:p>
          <a:p>
            <a:r>
              <a:rPr lang="zh-TW" altLang="en-US" sz="2400" dirty="0"/>
              <a:t>特性列 </a:t>
            </a:r>
            <a:r>
              <a:rPr lang="en-US" altLang="zh-TW" sz="2400" dirty="0"/>
              <a:t>:</a:t>
            </a:r>
            <a:r>
              <a:rPr lang="zh-TW" altLang="en-US" sz="2400" dirty="0"/>
              <a:t> 遊戲機、</a:t>
            </a:r>
            <a:r>
              <a:rPr lang="en-US" altLang="zh-TW" sz="2400" dirty="0"/>
              <a:t>Key(</a:t>
            </a:r>
            <a:r>
              <a:rPr lang="zh-TW" altLang="en-US" sz="2400" dirty="0"/>
              <a:t>改圖</a:t>
            </a:r>
            <a:r>
              <a:rPr lang="en-US" altLang="zh-TW" sz="2400" dirty="0"/>
              <a:t>)</a:t>
            </a:r>
            <a:r>
              <a:rPr lang="zh-TW" altLang="en-US" sz="2400" dirty="0"/>
              <a:t>、儲存、開源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分享訂閱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FB, Google+, LinkedIn, Twitter, IG, </a:t>
            </a:r>
            <a:r>
              <a:rPr lang="zh-TW" altLang="en-US" sz="2400" dirty="0"/>
              <a:t>微博</a:t>
            </a:r>
            <a:r>
              <a:rPr lang="en-US" altLang="zh-TW" sz="2400" dirty="0"/>
              <a:t>, WeChat, RSS </a:t>
            </a:r>
            <a:endParaRPr lang="zh-TW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5609428-1995-4C95-A946-447150B94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577" y="2826687"/>
            <a:ext cx="6154615" cy="82157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7C6248B-1E07-4E39-AC28-8A939FADD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577" y="4385085"/>
            <a:ext cx="6835702" cy="705621"/>
          </a:xfrm>
          <a:prstGeom prst="rect">
            <a:avLst/>
          </a:prstGeom>
        </p:spPr>
      </p:pic>
      <p:sp>
        <p:nvSpPr>
          <p:cNvPr id="7" name="標題 3"/>
          <p:cNvSpPr txBox="1">
            <a:spLocks/>
          </p:cNvSpPr>
          <p:nvPr/>
        </p:nvSpPr>
        <p:spPr>
          <a:xfrm>
            <a:off x="885220" y="432409"/>
            <a:ext cx="225574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TW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ICONS</a:t>
            </a:r>
            <a:endParaRPr lang="zh-TW" altLang="en-US" sz="4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5022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A83A93-B6C0-41F1-99AA-5A6FAB14A7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RWD</a:t>
            </a:r>
            <a:r>
              <a:rPr lang="zh-CN" altLang="en-US" dirty="0"/>
              <a:t>設計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39604E8-ACE1-4219-9F62-C610AD8D7E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7427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380757"/>
            <a:ext cx="10353762" cy="4058751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sz="2400" dirty="0"/>
              <a:t>&gt;=1680px : </a:t>
            </a:r>
            <a:r>
              <a:rPr lang="zh-CN" altLang="en-US" sz="2400" dirty="0"/>
              <a:t>文章及圖片左右對其網頁中線</a:t>
            </a:r>
            <a:r>
              <a:rPr lang="en-US" altLang="zh-CN" sz="2400" dirty="0"/>
              <a:t>(</a:t>
            </a:r>
            <a:r>
              <a:rPr lang="zh-CN" altLang="en-US" sz="2400" dirty="0"/>
              <a:t>不散的太開</a:t>
            </a:r>
            <a:r>
              <a:rPr lang="en-US" altLang="zh-CN" sz="2400" dirty="0"/>
              <a:t>)</a:t>
            </a:r>
            <a:endParaRPr lang="en-US" altLang="zh-TW" sz="2400" dirty="0"/>
          </a:p>
          <a:p>
            <a:r>
              <a:rPr lang="en-US" altLang="zh-CN" sz="2400" dirty="0"/>
              <a:t>&gt;1480px :</a:t>
            </a:r>
            <a:r>
              <a:rPr lang="zh-CN" altLang="en-US" sz="2400" dirty="0"/>
              <a:t>導覽列</a:t>
            </a:r>
            <a:r>
              <a:rPr lang="en-US" altLang="zh-CN" sz="2400" dirty="0"/>
              <a:t>margin</a:t>
            </a:r>
            <a:r>
              <a:rPr lang="zh-CN" altLang="en-US" sz="2400" dirty="0"/>
              <a:t>固定</a:t>
            </a:r>
            <a:r>
              <a:rPr lang="en-US" altLang="zh-CN" sz="2400" dirty="0"/>
              <a:t>(</a:t>
            </a:r>
            <a:r>
              <a:rPr lang="zh-CN" altLang="en-US" sz="2400" dirty="0"/>
              <a:t>不散的太開</a:t>
            </a:r>
            <a:r>
              <a:rPr lang="en-US" altLang="zh-CN" sz="2400" dirty="0"/>
              <a:t>)</a:t>
            </a:r>
            <a:endParaRPr lang="en-US" altLang="zh-TW" sz="2400" dirty="0"/>
          </a:p>
          <a:p>
            <a:r>
              <a:rPr lang="en-US" altLang="zh-TW" sz="2400" dirty="0"/>
              <a:t>&lt;=1480px : </a:t>
            </a:r>
            <a:r>
              <a:rPr lang="zh-CN" altLang="en-US" sz="2400" dirty="0"/>
              <a:t>導覽列</a:t>
            </a:r>
            <a:r>
              <a:rPr lang="en-US" altLang="zh-CN" sz="2400" dirty="0"/>
              <a:t>margin</a:t>
            </a:r>
            <a:r>
              <a:rPr lang="zh-CN" altLang="en-US" sz="2400" dirty="0"/>
              <a:t>均分</a:t>
            </a:r>
            <a:endParaRPr lang="en-US" altLang="zh-TW" sz="2400" dirty="0"/>
          </a:p>
          <a:p>
            <a:r>
              <a:rPr lang="en-US" altLang="zh-TW" sz="2400" dirty="0"/>
              <a:t>&lt;=1250px (L): </a:t>
            </a:r>
            <a:r>
              <a:rPr lang="zh-CN" altLang="en-US" sz="2400" dirty="0"/>
              <a:t>視覺稿展示</a:t>
            </a:r>
            <a:endParaRPr lang="en-US" altLang="zh-TW" sz="2400" dirty="0"/>
          </a:p>
          <a:p>
            <a:r>
              <a:rPr lang="en-US" altLang="zh-TW" sz="2400" dirty="0"/>
              <a:t>&lt;=1249px :</a:t>
            </a:r>
            <a:r>
              <a:rPr lang="zh-TW" altLang="en-US" sz="2400" dirty="0"/>
              <a:t> </a:t>
            </a:r>
            <a:r>
              <a:rPr lang="zh-CN" altLang="en-US" sz="2400" dirty="0"/>
              <a:t>將</a:t>
            </a:r>
            <a:r>
              <a:rPr lang="en-US" altLang="zh-CN" sz="2400" dirty="0"/>
              <a:t>Z</a:t>
            </a:r>
            <a:r>
              <a:rPr lang="zh-CN" altLang="en-US" sz="2400" dirty="0"/>
              <a:t>型分布內容置中對齊</a:t>
            </a:r>
            <a:endParaRPr lang="en-US" altLang="zh-TW" sz="2400" dirty="0"/>
          </a:p>
          <a:p>
            <a:r>
              <a:rPr lang="en-US" altLang="zh-TW" sz="2400" dirty="0"/>
              <a:t>&lt;=1070px</a:t>
            </a:r>
            <a:r>
              <a:rPr lang="zh-TW" altLang="en-US" sz="2400" dirty="0"/>
              <a:t> </a:t>
            </a:r>
            <a:r>
              <a:rPr lang="en-US" altLang="zh-TW" sz="2400" dirty="0"/>
              <a:t>: </a:t>
            </a:r>
            <a:r>
              <a:rPr lang="zh-CN" altLang="en-US" sz="2400" dirty="0"/>
              <a:t>申明註解改回下方，不顯示首頁寶可夢圖</a:t>
            </a:r>
            <a:endParaRPr lang="en-US" altLang="zh-TW" sz="2400" dirty="0"/>
          </a:p>
          <a:p>
            <a:r>
              <a:rPr lang="en-US" altLang="zh-TW" sz="2400" dirty="0"/>
              <a:t>&lt;= 800px (M): </a:t>
            </a:r>
            <a:r>
              <a:rPr lang="zh-CN" altLang="en-US" sz="2400" dirty="0"/>
              <a:t>將導覽列縮到寶可夢球，改為點</a:t>
            </a:r>
            <a:r>
              <a:rPr lang="en-US" altLang="zh-CN" sz="2400" dirty="0"/>
              <a:t>ICON</a:t>
            </a:r>
            <a:r>
              <a:rPr lang="zh-CN" altLang="en-US" sz="2400" dirty="0"/>
              <a:t>顯示</a:t>
            </a:r>
            <a:endParaRPr lang="en-US" altLang="zh-TW" sz="2400" dirty="0"/>
          </a:p>
          <a:p>
            <a:r>
              <a:rPr lang="en-US" altLang="zh-TW" sz="2400" dirty="0"/>
              <a:t>&lt;= 720px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zh-CN" altLang="en-US" sz="2400" dirty="0"/>
              <a:t>將文章遮罩寬度設為</a:t>
            </a:r>
            <a:r>
              <a:rPr lang="en-US" altLang="zh-CN" sz="2400" dirty="0"/>
              <a:t>100%</a:t>
            </a:r>
            <a:r>
              <a:rPr lang="zh-CN" altLang="en-US" sz="2400" dirty="0"/>
              <a:t>不留白</a:t>
            </a:r>
            <a:endParaRPr lang="en-US" altLang="zh-TW" sz="2400" dirty="0"/>
          </a:p>
          <a:p>
            <a:r>
              <a:rPr lang="en-US" altLang="zh-TW" sz="2400" dirty="0"/>
              <a:t>&lt;= 500px (S): </a:t>
            </a:r>
            <a:r>
              <a:rPr lang="zh-CN" altLang="en-US" sz="2400" dirty="0"/>
              <a:t>縮小標題文章、放大按鈕</a:t>
            </a:r>
            <a:endParaRPr lang="zh-TW" altLang="en-US" sz="2400" dirty="0"/>
          </a:p>
        </p:txBody>
      </p:sp>
      <p:sp>
        <p:nvSpPr>
          <p:cNvPr id="5" name="標題 3"/>
          <p:cNvSpPr txBox="1">
            <a:spLocks/>
          </p:cNvSpPr>
          <p:nvPr/>
        </p:nvSpPr>
        <p:spPr>
          <a:xfrm>
            <a:off x="913795" y="549760"/>
            <a:ext cx="267252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zh-TW" alt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寬度斷點</a:t>
            </a:r>
          </a:p>
        </p:txBody>
      </p:sp>
    </p:spTree>
    <p:extLst>
      <p:ext uri="{BB962C8B-B14F-4D97-AF65-F5344CB8AC3E}">
        <p14:creationId xmlns:p14="http://schemas.microsoft.com/office/powerpoint/2010/main" val="2178886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12165" y="2767281"/>
            <a:ext cx="572961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8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注意事項</a:t>
            </a:r>
          </a:p>
        </p:txBody>
      </p:sp>
    </p:spTree>
    <p:extLst>
      <p:ext uri="{BB962C8B-B14F-4D97-AF65-F5344CB8AC3E}">
        <p14:creationId xmlns:p14="http://schemas.microsoft.com/office/powerpoint/2010/main" val="471133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380757"/>
            <a:ext cx="10353762" cy="1161107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&gt;=760px : </a:t>
            </a:r>
            <a:r>
              <a:rPr lang="zh-CN" altLang="en-US" sz="2400" dirty="0"/>
              <a:t>文章高度約等於螢幕高度</a:t>
            </a:r>
            <a:endParaRPr lang="en-US" altLang="zh-TW" sz="2400" dirty="0"/>
          </a:p>
          <a:p>
            <a:r>
              <a:rPr lang="en-US" altLang="zh-TW" sz="2400" dirty="0"/>
              <a:t>&lt;760px : </a:t>
            </a:r>
            <a:r>
              <a:rPr lang="zh-CN" altLang="en-US" sz="2400" dirty="0"/>
              <a:t>文章高度強制設定為</a:t>
            </a:r>
            <a:r>
              <a:rPr lang="en-US" altLang="zh-CN" sz="2400" dirty="0"/>
              <a:t>710px</a:t>
            </a:r>
            <a:endParaRPr lang="en-US" altLang="zh-TW" sz="2400" dirty="0"/>
          </a:p>
        </p:txBody>
      </p:sp>
      <p:sp>
        <p:nvSpPr>
          <p:cNvPr id="5" name="標題 3"/>
          <p:cNvSpPr txBox="1">
            <a:spLocks/>
          </p:cNvSpPr>
          <p:nvPr/>
        </p:nvSpPr>
        <p:spPr>
          <a:xfrm>
            <a:off x="913795" y="549760"/>
            <a:ext cx="267252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zh-TW" alt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高度斷點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E7B6DB89-4151-4E65-BDE3-12E9973EC67F}"/>
              </a:ext>
            </a:extLst>
          </p:cNvPr>
          <p:cNvSpPr txBox="1">
            <a:spLocks/>
          </p:cNvSpPr>
          <p:nvPr/>
        </p:nvSpPr>
        <p:spPr>
          <a:xfrm>
            <a:off x="913795" y="3311623"/>
            <a:ext cx="10353762" cy="116110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寬度</a:t>
            </a:r>
            <a:r>
              <a:rPr lang="en-US" altLang="zh-CN" sz="2400" dirty="0"/>
              <a:t>&gt;</a:t>
            </a:r>
            <a:r>
              <a:rPr lang="zh-CN" altLang="en-US" sz="2400" dirty="0"/>
              <a:t>高度 </a:t>
            </a:r>
            <a:r>
              <a:rPr lang="en-US" altLang="zh-CN" sz="2400" dirty="0"/>
              <a:t>: </a:t>
            </a:r>
            <a:r>
              <a:rPr lang="zh-CN" altLang="en-US" sz="2400" dirty="0"/>
              <a:t>部分背景換成寬背景 反之 換為長背景</a:t>
            </a:r>
            <a:endParaRPr lang="en-US" altLang="zh-TW" sz="2400" dirty="0"/>
          </a:p>
        </p:txBody>
      </p:sp>
      <p:sp>
        <p:nvSpPr>
          <p:cNvPr id="6" name="標題 3">
            <a:extLst>
              <a:ext uri="{FF2B5EF4-FFF2-40B4-BE49-F238E27FC236}">
                <a16:creationId xmlns:a16="http://schemas.microsoft.com/office/drawing/2014/main" id="{1820D7F6-B586-4C6E-BF2A-DE5AB628E767}"/>
              </a:ext>
            </a:extLst>
          </p:cNvPr>
          <p:cNvSpPr txBox="1">
            <a:spLocks/>
          </p:cNvSpPr>
          <p:nvPr/>
        </p:nvSpPr>
        <p:spPr>
          <a:xfrm>
            <a:off x="913795" y="2480626"/>
            <a:ext cx="205056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zh-CN" alt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長寬比</a:t>
            </a:r>
            <a:endParaRPr lang="zh-TW" altLang="en-US" sz="4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6663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36832" y="2767281"/>
            <a:ext cx="570060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8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視覺設計</a:t>
            </a:r>
            <a:r>
              <a:rPr lang="en-US" altLang="zh-TW" sz="8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(L)</a:t>
            </a:r>
            <a:endParaRPr lang="zh-TW" altLang="en-US" sz="8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3109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942" y="0"/>
            <a:ext cx="6018915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54728A4-B808-41EC-B500-72181F8BC3D7}"/>
              </a:ext>
            </a:extLst>
          </p:cNvPr>
          <p:cNvSpPr txBox="1"/>
          <p:nvPr/>
        </p:nvSpPr>
        <p:spPr>
          <a:xfrm>
            <a:off x="9232898" y="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/>
              <a:t>色彩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8D8A4AB-CA3C-434D-8737-FFF74C6EA573}"/>
              </a:ext>
            </a:extLst>
          </p:cNvPr>
          <p:cNvSpPr txBox="1"/>
          <p:nvPr/>
        </p:nvSpPr>
        <p:spPr>
          <a:xfrm>
            <a:off x="7847061" y="693179"/>
            <a:ext cx="60877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以黃色、咖啡、黑為主</a:t>
            </a:r>
            <a:r>
              <a:rPr lang="en-US" altLang="zh-TW" sz="2000" dirty="0"/>
              <a:t>(</a:t>
            </a:r>
            <a:r>
              <a:rPr lang="zh-TW" altLang="en-US" sz="2000" dirty="0"/>
              <a:t>皮卡丘的顏色</a:t>
            </a:r>
            <a:r>
              <a:rPr lang="en-US" altLang="zh-TW" sz="2000" dirty="0"/>
              <a:t>)</a:t>
            </a:r>
          </a:p>
          <a:p>
            <a:r>
              <a:rPr lang="zh-TW" altLang="en-US" sz="2000" dirty="0"/>
              <a:t>背景圖、圖片皆為相近色</a:t>
            </a:r>
            <a:endParaRPr lang="en-US" altLang="zh-TW" sz="2000" dirty="0"/>
          </a:p>
          <a:p>
            <a:r>
              <a:rPr lang="zh-TW" altLang="en-US" sz="2000" dirty="0"/>
              <a:t>顏色由淺入深依序排列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DB2CEC44-0B50-4450-912B-8804580BDB4D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148146" y="457200"/>
            <a:ext cx="698915" cy="14513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8600028C-F11F-4D0C-A5E9-1421D7F249EC}"/>
              </a:ext>
            </a:extLst>
          </p:cNvPr>
          <p:cNvSpPr txBox="1"/>
          <p:nvPr/>
        </p:nvSpPr>
        <p:spPr>
          <a:xfrm>
            <a:off x="7847061" y="1708456"/>
            <a:ext cx="4762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紅色</a:t>
            </a:r>
            <a:r>
              <a:rPr lang="en-US" altLang="zh-TW" sz="2000" dirty="0"/>
              <a:t>:</a:t>
            </a:r>
            <a:r>
              <a:rPr lang="en-US" altLang="zh-TW" sz="2000" dirty="0" err="1"/>
              <a:t>rgb</a:t>
            </a:r>
            <a:r>
              <a:rPr lang="en-US" altLang="zh-TW" sz="2000" dirty="0"/>
              <a:t>(153,0,0)</a:t>
            </a:r>
            <a:endParaRPr lang="zh-TW" altLang="en-US" sz="2000" dirty="0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A3C74DC8-806C-4736-AD26-4AE73C9F93C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6383215" y="2359390"/>
            <a:ext cx="1463846" cy="15427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C84789A-DD04-48C1-90AC-86B3F62CB54F}"/>
              </a:ext>
            </a:extLst>
          </p:cNvPr>
          <p:cNvSpPr txBox="1"/>
          <p:nvPr/>
        </p:nvSpPr>
        <p:spPr>
          <a:xfrm>
            <a:off x="7847061" y="2159721"/>
            <a:ext cx="5649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白色半透明</a:t>
            </a:r>
            <a:r>
              <a:rPr lang="en-US" altLang="zh-TW" sz="2000" dirty="0"/>
              <a:t>:</a:t>
            </a:r>
            <a:r>
              <a:rPr lang="en-US" altLang="zh-TW" sz="2000" dirty="0" err="1"/>
              <a:t>rgba</a:t>
            </a:r>
            <a:r>
              <a:rPr lang="en-US" altLang="zh-TW" sz="2000" dirty="0"/>
              <a:t>(255,255,255,0.25)</a:t>
            </a:r>
          </a:p>
          <a:p>
            <a:r>
              <a:rPr lang="zh-TW" altLang="en-US" sz="2000" dirty="0"/>
              <a:t>作為淺色強調區塊</a:t>
            </a: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506602CE-D650-4EB6-8DC4-17632D30D9F7}"/>
              </a:ext>
            </a:extLst>
          </p:cNvPr>
          <p:cNvCxnSpPr>
            <a:cxnSpLocks/>
          </p:cNvCxnSpPr>
          <p:nvPr/>
        </p:nvCxnSpPr>
        <p:spPr>
          <a:xfrm flipV="1">
            <a:off x="7115138" y="2575210"/>
            <a:ext cx="675321" cy="168843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6C4340D5-44E9-423E-AFB5-FA74728F04E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7244862" y="3031709"/>
            <a:ext cx="683483" cy="871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B82165C-A59C-4CC5-8CE5-1890060AF726}"/>
              </a:ext>
            </a:extLst>
          </p:cNvPr>
          <p:cNvSpPr txBox="1"/>
          <p:nvPr/>
        </p:nvSpPr>
        <p:spPr>
          <a:xfrm>
            <a:off x="7928345" y="2918762"/>
            <a:ext cx="476292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灰色背景</a:t>
            </a:r>
            <a:r>
              <a:rPr lang="en-US" altLang="zh-TW" sz="2000" dirty="0"/>
              <a:t>:</a:t>
            </a:r>
            <a:r>
              <a:rPr lang="en-US" altLang="zh-TW" sz="2000" dirty="0" err="1"/>
              <a:t>rgb</a:t>
            </a:r>
            <a:r>
              <a:rPr lang="en-US" altLang="zh-TW" sz="2000" dirty="0"/>
              <a:t>(238,238,238)</a:t>
            </a:r>
            <a:endParaRPr lang="zh-TW" altLang="en-US" sz="2000" dirty="0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0805D3FF-2147-40BF-A497-65A5BAB3F836}"/>
              </a:ext>
            </a:extLst>
          </p:cNvPr>
          <p:cNvCxnSpPr/>
          <p:nvPr/>
        </p:nvCxnSpPr>
        <p:spPr>
          <a:xfrm flipV="1">
            <a:off x="1591913" y="3408207"/>
            <a:ext cx="800505" cy="20793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059BA8C-01CF-42ED-B9B0-403D5B9D6F41}"/>
              </a:ext>
            </a:extLst>
          </p:cNvPr>
          <p:cNvSpPr txBox="1"/>
          <p:nvPr/>
        </p:nvSpPr>
        <p:spPr>
          <a:xfrm>
            <a:off x="113241" y="3192763"/>
            <a:ext cx="1365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/>
              <a:t>淺色主題</a:t>
            </a: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16B0F9E9-938A-4849-8F6B-AB3A373FCD8A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832159" y="4520093"/>
            <a:ext cx="1454178" cy="23917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A94FB0F-A54A-4F16-8222-D22266F0AE1D}"/>
              </a:ext>
            </a:extLst>
          </p:cNvPr>
          <p:cNvSpPr txBox="1"/>
          <p:nvPr/>
        </p:nvSpPr>
        <p:spPr>
          <a:xfrm>
            <a:off x="8286337" y="4320038"/>
            <a:ext cx="3753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標題</a:t>
            </a:r>
            <a:r>
              <a:rPr lang="en-US" altLang="zh-TW" sz="2000" dirty="0"/>
              <a:t>:</a:t>
            </a:r>
            <a:r>
              <a:rPr lang="zh-TW" altLang="en-US" sz="2000" dirty="0"/>
              <a:t>深藍</a:t>
            </a:r>
            <a:r>
              <a:rPr lang="en-US" altLang="zh-TW" sz="2000" dirty="0" err="1"/>
              <a:t>rgb</a:t>
            </a:r>
            <a:r>
              <a:rPr lang="en-US" altLang="zh-TW" sz="2000" dirty="0"/>
              <a:t>(07,55,99)</a:t>
            </a:r>
            <a:endParaRPr lang="zh-TW" altLang="en-US" sz="20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304FB8B-B499-4573-BA43-E20A21403B83}"/>
              </a:ext>
            </a:extLst>
          </p:cNvPr>
          <p:cNvSpPr txBox="1"/>
          <p:nvPr/>
        </p:nvSpPr>
        <p:spPr>
          <a:xfrm>
            <a:off x="-55025" y="5343211"/>
            <a:ext cx="2028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特性</a:t>
            </a:r>
            <a:r>
              <a:rPr lang="en-US" altLang="zh-TW" sz="2000" dirty="0"/>
              <a:t>1</a:t>
            </a:r>
            <a:r>
              <a:rPr lang="zh-TW" altLang="en-US" sz="2000" dirty="0"/>
              <a:t>背景區</a:t>
            </a:r>
            <a:endParaRPr lang="en-US" altLang="zh-TW" sz="2000" dirty="0"/>
          </a:p>
          <a:p>
            <a:r>
              <a:rPr lang="en-US" altLang="zh-TW" sz="2000" dirty="0"/>
              <a:t>(</a:t>
            </a:r>
            <a:r>
              <a:rPr lang="zh-TW" altLang="en-US" sz="2000" dirty="0"/>
              <a:t>視差滾動</a:t>
            </a:r>
            <a:r>
              <a:rPr lang="en-US" altLang="zh-TW" sz="2000" dirty="0"/>
              <a:t>)</a:t>
            </a:r>
          </a:p>
          <a:p>
            <a:r>
              <a:rPr lang="zh-TW" altLang="en-US" sz="2000" dirty="0"/>
              <a:t>整體淺橘色</a:t>
            </a:r>
            <a:r>
              <a:rPr lang="en-US" altLang="zh-TW" sz="2000" dirty="0"/>
              <a:t>(</a:t>
            </a:r>
            <a:r>
              <a:rPr lang="zh-TW" altLang="en-US" sz="2000" dirty="0"/>
              <a:t>調色</a:t>
            </a:r>
            <a:r>
              <a:rPr lang="en-US" altLang="zh-TW" sz="2000" dirty="0"/>
              <a:t>)</a:t>
            </a:r>
            <a:endParaRPr lang="zh-TW" altLang="en-US" sz="2000" dirty="0"/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12969E9A-4C40-4DE6-858D-A909AF587317}"/>
              </a:ext>
            </a:extLst>
          </p:cNvPr>
          <p:cNvCxnSpPr>
            <a:cxnSpLocks/>
          </p:cNvCxnSpPr>
          <p:nvPr/>
        </p:nvCxnSpPr>
        <p:spPr>
          <a:xfrm flipH="1" flipV="1">
            <a:off x="1479176" y="5820564"/>
            <a:ext cx="761781" cy="184368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4E80616F-5EFA-456A-99A0-9C5671FBDDC5}"/>
              </a:ext>
            </a:extLst>
          </p:cNvPr>
          <p:cNvSpPr txBox="1"/>
          <p:nvPr/>
        </p:nvSpPr>
        <p:spPr>
          <a:xfrm>
            <a:off x="8998203" y="3408206"/>
            <a:ext cx="1595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200" dirty="0"/>
              <a:t>文字及按鈕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9995BC9-9BEC-464B-BD3E-AC2850B3D922}"/>
              </a:ext>
            </a:extLst>
          </p:cNvPr>
          <p:cNvSpPr txBox="1"/>
          <p:nvPr/>
        </p:nvSpPr>
        <p:spPr>
          <a:xfrm>
            <a:off x="8139923" y="3724273"/>
            <a:ext cx="4607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/>
              <a:t>淺色主題</a:t>
            </a:r>
            <a:r>
              <a:rPr lang="en-US" altLang="zh-TW" sz="2200" dirty="0"/>
              <a:t>(</a:t>
            </a:r>
            <a:r>
              <a:rPr lang="zh-TW" altLang="en-US" sz="2200" dirty="0"/>
              <a:t>背景為淺色圖時</a:t>
            </a:r>
            <a:r>
              <a:rPr lang="en-US" altLang="zh-TW" sz="2200" dirty="0"/>
              <a:t>)</a:t>
            </a:r>
            <a:endParaRPr lang="zh-TW" altLang="en-US" sz="2200" dirty="0"/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A9A99601-C9C3-4E02-AD11-8D44C5E31B8D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001435" y="4983080"/>
            <a:ext cx="767554" cy="14111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0FA98C6-14E6-492C-AE00-91B315ECE59C}"/>
              </a:ext>
            </a:extLst>
          </p:cNvPr>
          <p:cNvSpPr txBox="1"/>
          <p:nvPr/>
        </p:nvSpPr>
        <p:spPr>
          <a:xfrm>
            <a:off x="7768989" y="4783025"/>
            <a:ext cx="5649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內文、按鈕及外框</a:t>
            </a:r>
            <a:r>
              <a:rPr lang="en-US" altLang="zh-TW" sz="2000" dirty="0"/>
              <a:t>:</a:t>
            </a:r>
            <a:r>
              <a:rPr lang="zh-TW" altLang="en-US" sz="2000" dirty="0"/>
              <a:t>深灰</a:t>
            </a:r>
            <a:r>
              <a:rPr lang="en-US" altLang="zh-TW" sz="2000" dirty="0" err="1"/>
              <a:t>rgb</a:t>
            </a:r>
            <a:r>
              <a:rPr lang="en-US" altLang="zh-TW" sz="2000" dirty="0"/>
              <a:t>(51,51,51)</a:t>
            </a:r>
            <a:endParaRPr lang="zh-TW" altLang="en-US" sz="2000" dirty="0"/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38C66A15-F91B-42DE-8358-B07350D6E7D6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6167718" y="4983080"/>
            <a:ext cx="1601271" cy="74536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F818A0C-759D-4213-8478-DAC2F887C739}"/>
              </a:ext>
            </a:extLst>
          </p:cNvPr>
          <p:cNvSpPr txBox="1"/>
          <p:nvPr/>
        </p:nvSpPr>
        <p:spPr>
          <a:xfrm>
            <a:off x="8872382" y="5155708"/>
            <a:ext cx="5649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按鈕背景</a:t>
            </a:r>
            <a:r>
              <a:rPr lang="en-US" altLang="zh-TW" sz="2000" dirty="0"/>
              <a:t>:</a:t>
            </a:r>
            <a:r>
              <a:rPr lang="zh-TW" altLang="en-US" sz="2000" dirty="0"/>
              <a:t>透明</a:t>
            </a:r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ED143588-8BA0-47A6-9A9D-48DFE6F66671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6911788" y="5992968"/>
            <a:ext cx="1531924" cy="12845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93B25387-271F-403F-BF85-50F73EE4AC22}"/>
              </a:ext>
            </a:extLst>
          </p:cNvPr>
          <p:cNvSpPr txBox="1"/>
          <p:nvPr/>
        </p:nvSpPr>
        <p:spPr>
          <a:xfrm>
            <a:off x="8443712" y="5639025"/>
            <a:ext cx="3131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內文背景</a:t>
            </a:r>
            <a:r>
              <a:rPr lang="en-US" altLang="zh-TW" sz="2000" dirty="0"/>
              <a:t>:</a:t>
            </a:r>
            <a:r>
              <a:rPr lang="zh-TW" altLang="en-US" sz="2000" dirty="0"/>
              <a:t>白色半透明</a:t>
            </a:r>
            <a:r>
              <a:rPr lang="en-US" altLang="zh-TW" sz="2000" dirty="0" err="1"/>
              <a:t>rgba</a:t>
            </a:r>
            <a:r>
              <a:rPr lang="en-US" altLang="zh-TW" sz="2000" dirty="0"/>
              <a:t>(255,255,255,0.75)</a:t>
            </a:r>
            <a:endParaRPr lang="zh-TW" altLang="en-US" sz="2000" dirty="0"/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1211A531-D36A-4DB2-926D-9424412BB6C5}"/>
              </a:ext>
            </a:extLst>
          </p:cNvPr>
          <p:cNvCxnSpPr>
            <a:endCxn id="35" idx="1"/>
          </p:cNvCxnSpPr>
          <p:nvPr/>
        </p:nvCxnSpPr>
        <p:spPr>
          <a:xfrm flipV="1">
            <a:off x="7115138" y="6589400"/>
            <a:ext cx="1757244" cy="1722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19CB981-BBAD-4D84-9CA4-69F7388BDC6C}"/>
              </a:ext>
            </a:extLst>
          </p:cNvPr>
          <p:cNvSpPr txBox="1"/>
          <p:nvPr/>
        </p:nvSpPr>
        <p:spPr>
          <a:xfrm>
            <a:off x="8872382" y="6373956"/>
            <a:ext cx="4607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/>
              <a:t>淺色主題</a:t>
            </a:r>
          </a:p>
        </p:txBody>
      </p:sp>
    </p:spTree>
    <p:extLst>
      <p:ext uri="{BB962C8B-B14F-4D97-AF65-F5344CB8AC3E}">
        <p14:creationId xmlns:p14="http://schemas.microsoft.com/office/powerpoint/2010/main" val="289165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10" y="-11198"/>
            <a:ext cx="6616195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04A975E-5344-4421-AFDD-17EE95B8D821}"/>
              </a:ext>
            </a:extLst>
          </p:cNvPr>
          <p:cNvSpPr txBox="1"/>
          <p:nvPr/>
        </p:nvSpPr>
        <p:spPr>
          <a:xfrm>
            <a:off x="8577629" y="444204"/>
            <a:ext cx="4607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/>
              <a:t>深色主題</a:t>
            </a:r>
            <a:r>
              <a:rPr lang="en-US" altLang="zh-TW" sz="2200" dirty="0"/>
              <a:t>(</a:t>
            </a:r>
            <a:r>
              <a:rPr lang="zh-TW" altLang="en-US" sz="2200" dirty="0"/>
              <a:t>背景為深色圖時</a:t>
            </a:r>
            <a:r>
              <a:rPr lang="en-US" altLang="zh-TW" sz="2200" dirty="0"/>
              <a:t>)</a:t>
            </a:r>
            <a:endParaRPr lang="zh-TW" altLang="en-US" sz="22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13CF06E-7B4E-4807-AE8F-A5F326B34458}"/>
              </a:ext>
            </a:extLst>
          </p:cNvPr>
          <p:cNvSpPr txBox="1"/>
          <p:nvPr/>
        </p:nvSpPr>
        <p:spPr>
          <a:xfrm>
            <a:off x="9044581" y="962615"/>
            <a:ext cx="4399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標題</a:t>
            </a:r>
            <a:r>
              <a:rPr lang="en-US" altLang="zh-TW" sz="2000" dirty="0"/>
              <a:t>:</a:t>
            </a:r>
            <a:r>
              <a:rPr lang="zh-TW" altLang="en-US" sz="2000" dirty="0"/>
              <a:t>淺藍</a:t>
            </a:r>
            <a:r>
              <a:rPr lang="en-US" altLang="zh-TW" sz="2000" dirty="0" err="1"/>
              <a:t>rgb</a:t>
            </a:r>
            <a:r>
              <a:rPr lang="en-US" altLang="zh-TW" sz="2000" dirty="0"/>
              <a:t>(159,197,248)</a:t>
            </a:r>
            <a:endParaRPr lang="zh-TW" altLang="en-US" sz="2000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B10D22F-543A-437E-B941-5DEB5D4FC20C}"/>
              </a:ext>
            </a:extLst>
          </p:cNvPr>
          <p:cNvCxnSpPr>
            <a:cxnSpLocks/>
          </p:cNvCxnSpPr>
          <p:nvPr/>
        </p:nvCxnSpPr>
        <p:spPr>
          <a:xfrm flipV="1">
            <a:off x="3729318" y="1147879"/>
            <a:ext cx="5315263" cy="9827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64B78A5D-570A-44D4-AEBA-9D8372A6C713}"/>
              </a:ext>
            </a:extLst>
          </p:cNvPr>
          <p:cNvSpPr txBox="1"/>
          <p:nvPr/>
        </p:nvSpPr>
        <p:spPr>
          <a:xfrm>
            <a:off x="9485314" y="59241"/>
            <a:ext cx="1595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200" dirty="0"/>
              <a:t>文字及按鈕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8CEADE07-A23A-498C-B8FD-0EC12FE92DF8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303059" y="1759692"/>
            <a:ext cx="4843545" cy="4770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8D43113-27CD-42AC-9FB0-DD500E1B3AA7}"/>
              </a:ext>
            </a:extLst>
          </p:cNvPr>
          <p:cNvSpPr txBox="1"/>
          <p:nvPr/>
        </p:nvSpPr>
        <p:spPr>
          <a:xfrm>
            <a:off x="9146604" y="1453457"/>
            <a:ext cx="2444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內文、按鈕及外框</a:t>
            </a:r>
            <a:r>
              <a:rPr lang="en-US" altLang="zh-TW" sz="2000" dirty="0"/>
              <a:t>:</a:t>
            </a:r>
            <a:r>
              <a:rPr lang="zh-TW" altLang="en-US" sz="2000" dirty="0"/>
              <a:t>淺灰</a:t>
            </a:r>
            <a:r>
              <a:rPr lang="en-US" altLang="zh-TW" sz="2000" dirty="0" err="1"/>
              <a:t>rgb</a:t>
            </a:r>
            <a:r>
              <a:rPr lang="en-US" altLang="zh-TW" sz="2000" dirty="0"/>
              <a:t>(204,204,204)</a:t>
            </a:r>
            <a:endParaRPr lang="zh-TW" altLang="en-US" sz="2000" dirty="0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77470865-3493-4E12-843B-005AE985B8A1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3505200" y="1807400"/>
            <a:ext cx="5641404" cy="47166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A0630F9-5B6B-45C3-A7DF-A47ED794D671}"/>
              </a:ext>
            </a:extLst>
          </p:cNvPr>
          <p:cNvSpPr txBox="1"/>
          <p:nvPr/>
        </p:nvSpPr>
        <p:spPr>
          <a:xfrm>
            <a:off x="9146604" y="2086309"/>
            <a:ext cx="5649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按鈕背景</a:t>
            </a:r>
            <a:r>
              <a:rPr lang="en-US" altLang="zh-TW" sz="2000" dirty="0"/>
              <a:t>:</a:t>
            </a:r>
            <a:r>
              <a:rPr lang="zh-TW" altLang="en-US" sz="2000" dirty="0"/>
              <a:t>透明</a:t>
            </a: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77312D39-A465-42F3-B096-34F026475C26}"/>
              </a:ext>
            </a:extLst>
          </p:cNvPr>
          <p:cNvCxnSpPr>
            <a:cxnSpLocks/>
          </p:cNvCxnSpPr>
          <p:nvPr/>
        </p:nvCxnSpPr>
        <p:spPr>
          <a:xfrm flipV="1">
            <a:off x="4587607" y="2962644"/>
            <a:ext cx="4456974" cy="31681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D289D5A-E6AD-46C7-8492-3A6407EC27C8}"/>
              </a:ext>
            </a:extLst>
          </p:cNvPr>
          <p:cNvSpPr txBox="1"/>
          <p:nvPr/>
        </p:nvSpPr>
        <p:spPr>
          <a:xfrm>
            <a:off x="9146604" y="2642681"/>
            <a:ext cx="3662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內文背景</a:t>
            </a:r>
            <a:r>
              <a:rPr lang="en-US" altLang="zh-TW" sz="2000" dirty="0"/>
              <a:t>:</a:t>
            </a:r>
            <a:r>
              <a:rPr lang="zh-TW" altLang="en-US" sz="2000" dirty="0"/>
              <a:t>黑色半透明</a:t>
            </a:r>
            <a:r>
              <a:rPr lang="en-US" altLang="zh-TW" sz="2000" dirty="0" err="1"/>
              <a:t>rgba</a:t>
            </a:r>
            <a:r>
              <a:rPr lang="en-US" altLang="zh-TW" sz="2000" dirty="0"/>
              <a:t>(0,0,0,0.25)</a:t>
            </a:r>
            <a:endParaRPr lang="zh-TW" altLang="en-US" sz="20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8D8B301-5938-41BC-8A86-31AED018CB20}"/>
              </a:ext>
            </a:extLst>
          </p:cNvPr>
          <p:cNvSpPr txBox="1"/>
          <p:nvPr/>
        </p:nvSpPr>
        <p:spPr>
          <a:xfrm>
            <a:off x="-29905" y="2134850"/>
            <a:ext cx="16484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特性</a:t>
            </a:r>
            <a:r>
              <a:rPr lang="en-US" altLang="zh-TW" sz="2000" dirty="0"/>
              <a:t>2</a:t>
            </a:r>
            <a:r>
              <a:rPr lang="zh-TW" altLang="en-US" sz="2000" dirty="0"/>
              <a:t>背景區</a:t>
            </a:r>
            <a:endParaRPr lang="en-US" altLang="zh-TW" sz="2000" dirty="0"/>
          </a:p>
          <a:p>
            <a:r>
              <a:rPr lang="zh-TW" altLang="en-US" sz="2000" dirty="0"/>
              <a:t>白與咖啡色漸層</a:t>
            </a: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53872251-D13F-43E9-BFE2-77DE00B53602}"/>
              </a:ext>
            </a:extLst>
          </p:cNvPr>
          <p:cNvCxnSpPr>
            <a:cxnSpLocks/>
          </p:cNvCxnSpPr>
          <p:nvPr/>
        </p:nvCxnSpPr>
        <p:spPr>
          <a:xfrm flipH="1" flipV="1">
            <a:off x="1013012" y="2962644"/>
            <a:ext cx="4724400" cy="175091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64684F7C-859B-467D-B3E3-24C9B49E7C27}"/>
              </a:ext>
            </a:extLst>
          </p:cNvPr>
          <p:cNvCxnSpPr>
            <a:cxnSpLocks/>
          </p:cNvCxnSpPr>
          <p:nvPr/>
        </p:nvCxnSpPr>
        <p:spPr>
          <a:xfrm>
            <a:off x="1176306" y="528917"/>
            <a:ext cx="1210234" cy="7377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E144C04-01CC-429B-8ACB-901A7DB1E7E9}"/>
              </a:ext>
            </a:extLst>
          </p:cNvPr>
          <p:cNvSpPr txBox="1"/>
          <p:nvPr/>
        </p:nvSpPr>
        <p:spPr>
          <a:xfrm>
            <a:off x="-55243" y="320851"/>
            <a:ext cx="1262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深色主題</a:t>
            </a:r>
          </a:p>
        </p:txBody>
      </p:sp>
      <p:sp>
        <p:nvSpPr>
          <p:cNvPr id="35" name="矩形: 圓角 149">
            <a:extLst>
              <a:ext uri="{FF2B5EF4-FFF2-40B4-BE49-F238E27FC236}">
                <a16:creationId xmlns:a16="http://schemas.microsoft.com/office/drawing/2014/main" id="{F4868C93-EA03-4BF3-8925-C116E80F0116}"/>
              </a:ext>
            </a:extLst>
          </p:cNvPr>
          <p:cNvSpPr/>
          <p:nvPr/>
        </p:nvSpPr>
        <p:spPr>
          <a:xfrm>
            <a:off x="8365899" y="4734333"/>
            <a:ext cx="1561409" cy="611450"/>
          </a:xfrm>
          <a:prstGeom prst="roundRect">
            <a:avLst/>
          </a:prstGeom>
          <a:solidFill>
            <a:srgbClr val="9FC5F8">
              <a:alpha val="89804"/>
            </a:srgbClr>
          </a:solidFill>
          <a:ln>
            <a:solidFill>
              <a:srgbClr val="33333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rgbClr val="333333"/>
                </a:solidFill>
              </a:rPr>
              <a:t>PlayNow</a:t>
            </a:r>
            <a:endParaRPr lang="zh-TW" altLang="en-US" dirty="0">
              <a:solidFill>
                <a:srgbClr val="333333"/>
              </a:solidFill>
            </a:endParaRPr>
          </a:p>
        </p:txBody>
      </p:sp>
      <p:sp>
        <p:nvSpPr>
          <p:cNvPr id="36" name="矩形: 圓角 150">
            <a:extLst>
              <a:ext uri="{FF2B5EF4-FFF2-40B4-BE49-F238E27FC236}">
                <a16:creationId xmlns:a16="http://schemas.microsoft.com/office/drawing/2014/main" id="{B15AC6C0-1204-49AB-9FE0-ECDD27321846}"/>
              </a:ext>
            </a:extLst>
          </p:cNvPr>
          <p:cNvSpPr/>
          <p:nvPr/>
        </p:nvSpPr>
        <p:spPr>
          <a:xfrm>
            <a:off x="10546272" y="4734333"/>
            <a:ext cx="1561409" cy="611450"/>
          </a:xfrm>
          <a:prstGeom prst="roundRect">
            <a:avLst/>
          </a:prstGeom>
          <a:solidFill>
            <a:srgbClr val="073763">
              <a:alpha val="80000"/>
            </a:srgbClr>
          </a:solidFill>
          <a:ln>
            <a:solidFill>
              <a:srgbClr val="33333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PlayNow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C9492E7-CCEF-40AE-A83A-F530BB7149CD}"/>
              </a:ext>
            </a:extLst>
          </p:cNvPr>
          <p:cNvSpPr txBox="1"/>
          <p:nvPr/>
        </p:nvSpPr>
        <p:spPr>
          <a:xfrm>
            <a:off x="9630999" y="34301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按鈕反饋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36DE0E16-5A8A-45C1-9AA3-A3782C5B1874}"/>
              </a:ext>
            </a:extLst>
          </p:cNvPr>
          <p:cNvSpPr txBox="1"/>
          <p:nvPr/>
        </p:nvSpPr>
        <p:spPr>
          <a:xfrm>
            <a:off x="8577629" y="3822229"/>
            <a:ext cx="549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深淺色主題皆相同</a:t>
            </a:r>
            <a:r>
              <a:rPr lang="en-US" altLang="zh-TW" dirty="0"/>
              <a:t>(</a:t>
            </a:r>
            <a:r>
              <a:rPr lang="zh-TW" altLang="en-US" dirty="0"/>
              <a:t>僅一般時不同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2BB517D8-3E77-4CC7-ACDD-1DD34E681459}"/>
              </a:ext>
            </a:extLst>
          </p:cNvPr>
          <p:cNvSpPr txBox="1"/>
          <p:nvPr/>
        </p:nvSpPr>
        <p:spPr>
          <a:xfrm>
            <a:off x="8696406" y="4272198"/>
            <a:ext cx="509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Hover</a:t>
            </a:r>
            <a:r>
              <a:rPr lang="zh-TW" altLang="en-US" dirty="0"/>
              <a:t>                      </a:t>
            </a:r>
            <a:r>
              <a:rPr lang="en-US" altLang="zh-TW" dirty="0" err="1"/>
              <a:t>MouseDown</a:t>
            </a:r>
            <a:endParaRPr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FB9F0F3-AD83-40E2-9235-FB819A0415C9}"/>
              </a:ext>
            </a:extLst>
          </p:cNvPr>
          <p:cNvSpPr txBox="1"/>
          <p:nvPr/>
        </p:nvSpPr>
        <p:spPr>
          <a:xfrm>
            <a:off x="7968231" y="5453937"/>
            <a:ext cx="4331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背景</a:t>
            </a:r>
            <a:r>
              <a:rPr lang="en-US" altLang="zh-TW" sz="1400" dirty="0"/>
              <a:t>:</a:t>
            </a:r>
            <a:r>
              <a:rPr lang="zh-TW" altLang="en-US" sz="1400" dirty="0"/>
              <a:t>淺藍</a:t>
            </a:r>
            <a:r>
              <a:rPr lang="en-US" altLang="zh-TW" sz="1400" dirty="0" err="1"/>
              <a:t>rgb</a:t>
            </a:r>
            <a:r>
              <a:rPr lang="en-US" altLang="zh-TW" sz="1400" dirty="0"/>
              <a:t>(159,197,248)</a:t>
            </a:r>
            <a:r>
              <a:rPr lang="zh-TW" altLang="en-US" sz="1400" dirty="0"/>
              <a:t>      深藍</a:t>
            </a:r>
            <a:r>
              <a:rPr lang="en-US" altLang="zh-TW" sz="1400" dirty="0"/>
              <a:t>:</a:t>
            </a:r>
            <a:r>
              <a:rPr lang="zh-TW" altLang="en-US" sz="1400" dirty="0"/>
              <a:t>深藍</a:t>
            </a:r>
            <a:r>
              <a:rPr lang="en-US" altLang="zh-TW" sz="1400" dirty="0" err="1"/>
              <a:t>rgb</a:t>
            </a:r>
            <a:r>
              <a:rPr lang="en-US" altLang="zh-TW" sz="1400" dirty="0"/>
              <a:t>(07,55,99)</a:t>
            </a:r>
            <a:endParaRPr lang="zh-TW" altLang="en-US" sz="14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6CD9A790-5072-452E-A708-8FEA090BCC04}"/>
              </a:ext>
            </a:extLst>
          </p:cNvPr>
          <p:cNvSpPr txBox="1"/>
          <p:nvPr/>
        </p:nvSpPr>
        <p:spPr>
          <a:xfrm>
            <a:off x="7843520" y="5781185"/>
            <a:ext cx="4536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/>
              <a:t>字及框</a:t>
            </a:r>
            <a:r>
              <a:rPr lang="en-US" altLang="zh-TW" sz="1600" dirty="0"/>
              <a:t>:</a:t>
            </a:r>
            <a:r>
              <a:rPr lang="zh-TW" altLang="en-US" sz="1600" dirty="0"/>
              <a:t>深灰</a:t>
            </a:r>
            <a:r>
              <a:rPr lang="en-US" altLang="zh-TW" sz="1400" dirty="0" err="1"/>
              <a:t>rgb</a:t>
            </a:r>
            <a:r>
              <a:rPr lang="en-US" altLang="zh-TW" sz="1400" dirty="0"/>
              <a:t>(51,51,51</a:t>
            </a:r>
            <a:r>
              <a:rPr lang="en-US" altLang="zh-TW" sz="1600" dirty="0"/>
              <a:t>)</a:t>
            </a:r>
            <a:r>
              <a:rPr lang="zh-TW" altLang="en-US" sz="1600" dirty="0"/>
              <a:t>     淺灰</a:t>
            </a:r>
            <a:r>
              <a:rPr lang="en-US" altLang="zh-TW" sz="1600" dirty="0" err="1"/>
              <a:t>rgb</a:t>
            </a:r>
            <a:r>
              <a:rPr lang="en-US" altLang="zh-TW" sz="1600" dirty="0"/>
              <a:t>(204,204,204)</a:t>
            </a:r>
            <a:endParaRPr lang="zh-TW" altLang="en-US" sz="1600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BE5E559A-25B2-4255-8ED4-806D3DE950FA}"/>
              </a:ext>
            </a:extLst>
          </p:cNvPr>
          <p:cNvSpPr txBox="1"/>
          <p:nvPr/>
        </p:nvSpPr>
        <p:spPr>
          <a:xfrm>
            <a:off x="0" y="4853772"/>
            <a:ext cx="1568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特性</a:t>
            </a:r>
            <a:r>
              <a:rPr lang="en-US" altLang="zh-TW" dirty="0"/>
              <a:t>3</a:t>
            </a:r>
            <a:r>
              <a:rPr lang="zh-TW" altLang="en-US" dirty="0"/>
              <a:t>背景區</a:t>
            </a:r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視差滾動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深咖啡色</a:t>
            </a:r>
            <a:endParaRPr lang="en-US" altLang="zh-TW" dirty="0"/>
          </a:p>
          <a:p>
            <a:r>
              <a:rPr lang="zh-TW" altLang="en-US" dirty="0"/>
              <a:t>經高斯模糊</a:t>
            </a:r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69BDFA64-65F2-4CF3-B318-5038D141562F}"/>
              </a:ext>
            </a:extLst>
          </p:cNvPr>
          <p:cNvCxnSpPr>
            <a:cxnSpLocks/>
          </p:cNvCxnSpPr>
          <p:nvPr/>
        </p:nvCxnSpPr>
        <p:spPr>
          <a:xfrm flipH="1">
            <a:off x="1132783" y="5554507"/>
            <a:ext cx="293454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A7DC185F-00A4-4E90-AD96-074404BEFD8B}"/>
              </a:ext>
            </a:extLst>
          </p:cNvPr>
          <p:cNvCxnSpPr/>
          <p:nvPr/>
        </p:nvCxnSpPr>
        <p:spPr>
          <a:xfrm flipV="1">
            <a:off x="6160780" y="6535271"/>
            <a:ext cx="3470219" cy="34588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CE6E57D3-FB1E-487F-B8D4-E269455C10F1}"/>
              </a:ext>
            </a:extLst>
          </p:cNvPr>
          <p:cNvSpPr txBox="1"/>
          <p:nvPr/>
        </p:nvSpPr>
        <p:spPr>
          <a:xfrm>
            <a:off x="9723393" y="6301194"/>
            <a:ext cx="18679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/>
              <a:t>深色主題</a:t>
            </a:r>
          </a:p>
        </p:txBody>
      </p:sp>
    </p:spTree>
    <p:extLst>
      <p:ext uri="{BB962C8B-B14F-4D97-AF65-F5344CB8AC3E}">
        <p14:creationId xmlns:p14="http://schemas.microsoft.com/office/powerpoint/2010/main" val="831373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020" y="0"/>
            <a:ext cx="6575883" cy="6858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E8D8B301-5938-41BC-8A86-31AED018CB20}"/>
              </a:ext>
            </a:extLst>
          </p:cNvPr>
          <p:cNvSpPr txBox="1"/>
          <p:nvPr/>
        </p:nvSpPr>
        <p:spPr>
          <a:xfrm>
            <a:off x="1564557" y="4763180"/>
            <a:ext cx="1718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特性</a:t>
            </a:r>
            <a:r>
              <a:rPr lang="en-US" altLang="zh-TW" sz="2000" dirty="0"/>
              <a:t>4</a:t>
            </a:r>
            <a:r>
              <a:rPr lang="zh-TW" altLang="en-US" sz="2000" dirty="0"/>
              <a:t>背景區</a:t>
            </a:r>
            <a:endParaRPr lang="en-US" altLang="zh-TW" sz="2000" dirty="0"/>
          </a:p>
          <a:p>
            <a:r>
              <a:rPr lang="zh-TW" altLang="en-US" sz="2000" dirty="0"/>
              <a:t>整體偏墨綠色</a:t>
            </a:r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53872251-D13F-43E9-BFE2-77DE00B53602}"/>
              </a:ext>
            </a:extLst>
          </p:cNvPr>
          <p:cNvCxnSpPr>
            <a:cxnSpLocks/>
          </p:cNvCxnSpPr>
          <p:nvPr/>
        </p:nvCxnSpPr>
        <p:spPr>
          <a:xfrm flipH="1" flipV="1">
            <a:off x="3256112" y="5117123"/>
            <a:ext cx="4884328" cy="134753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4684F7C-859B-467D-B3E3-24C9B49E7C27}"/>
              </a:ext>
            </a:extLst>
          </p:cNvPr>
          <p:cNvCxnSpPr>
            <a:cxnSpLocks/>
          </p:cNvCxnSpPr>
          <p:nvPr/>
        </p:nvCxnSpPr>
        <p:spPr>
          <a:xfrm flipV="1">
            <a:off x="2667564" y="3015108"/>
            <a:ext cx="1943099" cy="1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CE144C04-01CC-429B-8ACB-901A7DB1E7E9}"/>
              </a:ext>
            </a:extLst>
          </p:cNvPr>
          <p:cNvSpPr txBox="1"/>
          <p:nvPr/>
        </p:nvSpPr>
        <p:spPr>
          <a:xfrm>
            <a:off x="1391789" y="2793399"/>
            <a:ext cx="1262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深色主題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53872251-D13F-43E9-BFE2-77DE00B53602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3283207" y="2993454"/>
            <a:ext cx="5218956" cy="2123669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64684F7C-859B-467D-B3E3-24C9B49E7C27}"/>
              </a:ext>
            </a:extLst>
          </p:cNvPr>
          <p:cNvCxnSpPr>
            <a:cxnSpLocks/>
          </p:cNvCxnSpPr>
          <p:nvPr/>
        </p:nvCxnSpPr>
        <p:spPr>
          <a:xfrm>
            <a:off x="2676743" y="3015108"/>
            <a:ext cx="1845997" cy="787241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4760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453" y="0"/>
            <a:ext cx="6556493" cy="6858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E8D8B301-5938-41BC-8A86-31AED018CB20}"/>
              </a:ext>
            </a:extLst>
          </p:cNvPr>
          <p:cNvSpPr txBox="1"/>
          <p:nvPr/>
        </p:nvSpPr>
        <p:spPr>
          <a:xfrm>
            <a:off x="1389185" y="4763176"/>
            <a:ext cx="1866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特性</a:t>
            </a:r>
            <a:r>
              <a:rPr lang="en-US" altLang="zh-TW" sz="2000" dirty="0"/>
              <a:t>4</a:t>
            </a:r>
            <a:r>
              <a:rPr lang="zh-TW" altLang="en-US" sz="2000" dirty="0"/>
              <a:t>背景區</a:t>
            </a:r>
            <a:endParaRPr lang="en-US" altLang="zh-TW" sz="2000" dirty="0"/>
          </a:p>
          <a:p>
            <a:r>
              <a:rPr lang="zh-TW" altLang="en-US" sz="2000" dirty="0"/>
              <a:t>整體偏墨綠色</a:t>
            </a:r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53872251-D13F-43E9-BFE2-77DE00B53602}"/>
              </a:ext>
            </a:extLst>
          </p:cNvPr>
          <p:cNvCxnSpPr>
            <a:cxnSpLocks/>
          </p:cNvCxnSpPr>
          <p:nvPr/>
        </p:nvCxnSpPr>
        <p:spPr>
          <a:xfrm flipH="1" flipV="1">
            <a:off x="3256112" y="5117123"/>
            <a:ext cx="4884328" cy="134753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4684F7C-859B-467D-B3E3-24C9B49E7C27}"/>
              </a:ext>
            </a:extLst>
          </p:cNvPr>
          <p:cNvCxnSpPr>
            <a:cxnSpLocks/>
          </p:cNvCxnSpPr>
          <p:nvPr/>
        </p:nvCxnSpPr>
        <p:spPr>
          <a:xfrm>
            <a:off x="2268416" y="2993452"/>
            <a:ext cx="2362255" cy="1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CE144C04-01CC-429B-8ACB-901A7DB1E7E9}"/>
              </a:ext>
            </a:extLst>
          </p:cNvPr>
          <p:cNvSpPr txBox="1"/>
          <p:nvPr/>
        </p:nvSpPr>
        <p:spPr>
          <a:xfrm>
            <a:off x="866762" y="2778010"/>
            <a:ext cx="1262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深色主題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3872251-D13F-43E9-BFE2-77DE00B53602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3256112" y="2993450"/>
            <a:ext cx="5218956" cy="2123669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64684F7C-859B-467D-B3E3-24C9B49E7C27}"/>
              </a:ext>
            </a:extLst>
          </p:cNvPr>
          <p:cNvCxnSpPr>
            <a:cxnSpLocks/>
          </p:cNvCxnSpPr>
          <p:nvPr/>
        </p:nvCxnSpPr>
        <p:spPr>
          <a:xfrm>
            <a:off x="2277595" y="2993451"/>
            <a:ext cx="2127351" cy="884865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346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"/>
          <a:stretch/>
        </p:blipFill>
        <p:spPr>
          <a:xfrm>
            <a:off x="2026536" y="0"/>
            <a:ext cx="6241010" cy="6858000"/>
          </a:xfrm>
          <a:prstGeom prst="rect">
            <a:avLst/>
          </a:prstGeom>
        </p:spPr>
      </p:pic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77D6328A-0F26-40F4-9674-670A55754329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7484470" y="6124090"/>
            <a:ext cx="879482" cy="33557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9EEB0165-E6EA-4C2A-8043-B8C9774DF6CA}"/>
              </a:ext>
            </a:extLst>
          </p:cNvPr>
          <p:cNvSpPr txBox="1"/>
          <p:nvPr/>
        </p:nvSpPr>
        <p:spPr>
          <a:xfrm>
            <a:off x="8363952" y="6259613"/>
            <a:ext cx="5650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註解與聲明</a:t>
            </a:r>
            <a:r>
              <a:rPr lang="en-US" altLang="zh-TW" sz="2000" dirty="0"/>
              <a:t>:</a:t>
            </a:r>
            <a:r>
              <a:rPr lang="zh-TW" altLang="en-US" sz="2000" dirty="0"/>
              <a:t>淺灰</a:t>
            </a:r>
            <a:r>
              <a:rPr lang="en-US" altLang="zh-TW" sz="2000" dirty="0" err="1"/>
              <a:t>rgb</a:t>
            </a:r>
            <a:r>
              <a:rPr lang="en-US" altLang="zh-TW" sz="2000" dirty="0"/>
              <a:t> (106,106,106)</a:t>
            </a:r>
            <a:endParaRPr lang="zh-TW" altLang="en-US" sz="20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74887BC-F3F3-4470-8A09-DF6DB505B3A1}"/>
              </a:ext>
            </a:extLst>
          </p:cNvPr>
          <p:cNvSpPr txBox="1"/>
          <p:nvPr/>
        </p:nvSpPr>
        <p:spPr>
          <a:xfrm>
            <a:off x="0" y="3989132"/>
            <a:ext cx="2028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頁尾背景</a:t>
            </a:r>
            <a:endParaRPr lang="en-US" altLang="zh-TW" sz="2000" dirty="0"/>
          </a:p>
          <a:p>
            <a:r>
              <a:rPr lang="zh-TW" altLang="en-US" sz="2000" dirty="0"/>
              <a:t>白色系寶可夢球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88E08EF0-DA9B-45F4-B937-D3BA0DF4420F}"/>
              </a:ext>
            </a:extLst>
          </p:cNvPr>
          <p:cNvCxnSpPr>
            <a:cxnSpLocks/>
          </p:cNvCxnSpPr>
          <p:nvPr/>
        </p:nvCxnSpPr>
        <p:spPr>
          <a:xfrm flipH="1" flipV="1">
            <a:off x="1380606" y="4176921"/>
            <a:ext cx="941253" cy="166154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4CBD5E44-EA73-44D5-B7B6-76BFB2727031}"/>
              </a:ext>
            </a:extLst>
          </p:cNvPr>
          <p:cNvCxnSpPr/>
          <p:nvPr/>
        </p:nvCxnSpPr>
        <p:spPr>
          <a:xfrm flipV="1">
            <a:off x="7536171" y="3673583"/>
            <a:ext cx="1462751" cy="3309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DE298164-CF27-4619-A06C-7CCCF9655996}"/>
              </a:ext>
            </a:extLst>
          </p:cNvPr>
          <p:cNvSpPr txBox="1"/>
          <p:nvPr/>
        </p:nvSpPr>
        <p:spPr>
          <a:xfrm>
            <a:off x="9170056" y="3458139"/>
            <a:ext cx="4607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/>
              <a:t>淺色主題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304FB8B-B499-4573-BA43-E20A21403B83}"/>
              </a:ext>
            </a:extLst>
          </p:cNvPr>
          <p:cNvSpPr txBox="1"/>
          <p:nvPr/>
        </p:nvSpPr>
        <p:spPr>
          <a:xfrm>
            <a:off x="0" y="1642564"/>
            <a:ext cx="2028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輔助背景區</a:t>
            </a:r>
            <a:endParaRPr lang="en-US" altLang="zh-TW" sz="2000" dirty="0"/>
          </a:p>
          <a:p>
            <a:r>
              <a:rPr lang="en-US" altLang="zh-TW" sz="2000" dirty="0" err="1"/>
              <a:t>rgb</a:t>
            </a:r>
            <a:r>
              <a:rPr lang="en-US" altLang="zh-TW" sz="2000" dirty="0"/>
              <a:t>(230,145,56)</a:t>
            </a: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12969E9A-4C40-4DE6-858D-A909AF587317}"/>
              </a:ext>
            </a:extLst>
          </p:cNvPr>
          <p:cNvCxnSpPr>
            <a:cxnSpLocks/>
          </p:cNvCxnSpPr>
          <p:nvPr/>
        </p:nvCxnSpPr>
        <p:spPr>
          <a:xfrm flipH="1" flipV="1">
            <a:off x="1891553" y="2160494"/>
            <a:ext cx="404429" cy="143791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1211A531-D36A-4DB2-926D-9424412BB6C5}"/>
              </a:ext>
            </a:extLst>
          </p:cNvPr>
          <p:cNvCxnSpPr/>
          <p:nvPr/>
        </p:nvCxnSpPr>
        <p:spPr>
          <a:xfrm>
            <a:off x="7839151" y="2940858"/>
            <a:ext cx="1159771" cy="732725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760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058" y="0"/>
            <a:ext cx="65758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705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EF5E44-75E1-40E0-BB20-3B13BF400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視覺設計</a:t>
            </a:r>
            <a:r>
              <a:rPr lang="en-US" altLang="zh-TW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(M)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5F06D32-189A-4818-8B3A-84EDEBFE54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1614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AB62606-62C8-48F4-AECF-2671111DA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441" y="0"/>
            <a:ext cx="6813118" cy="6858000"/>
          </a:xfrm>
          <a:prstGeom prst="rect">
            <a:avLst/>
          </a:prstGeom>
        </p:spPr>
      </p:pic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2801CAD5-3721-49C3-8D50-FE908407AB3E}"/>
              </a:ext>
            </a:extLst>
          </p:cNvPr>
          <p:cNvCxnSpPr>
            <a:cxnSpLocks/>
          </p:cNvCxnSpPr>
          <p:nvPr/>
        </p:nvCxnSpPr>
        <p:spPr>
          <a:xfrm flipH="1">
            <a:off x="1651000" y="279400"/>
            <a:ext cx="1257300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A6081ECF-706D-4B05-920D-888830E45BEA}"/>
              </a:ext>
            </a:extLst>
          </p:cNvPr>
          <p:cNvSpPr txBox="1"/>
          <p:nvPr/>
        </p:nvSpPr>
        <p:spPr>
          <a:xfrm>
            <a:off x="161700" y="120134"/>
            <a:ext cx="21467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Icon</a:t>
            </a:r>
            <a:r>
              <a:rPr lang="zh-CN" altLang="en-US" dirty="0"/>
              <a:t>放大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作為選單按鈕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點一下展開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點一下內容收起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Click</a:t>
            </a:r>
            <a:r>
              <a:rPr lang="zh-CN" altLang="en-US" dirty="0"/>
              <a:t>事件同時有效於電腦與行動端</a:t>
            </a:r>
            <a:endParaRPr lang="zh-TW" altLang="en-US" dirty="0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44FBBC98-2E9F-4B32-AAA9-8FF3E9546B9A}"/>
              </a:ext>
            </a:extLst>
          </p:cNvPr>
          <p:cNvCxnSpPr>
            <a:cxnSpLocks/>
          </p:cNvCxnSpPr>
          <p:nvPr/>
        </p:nvCxnSpPr>
        <p:spPr>
          <a:xfrm>
            <a:off x="1803400" y="5740400"/>
            <a:ext cx="14732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D89A0CC-C44E-4BE9-9BF5-29D328571619}"/>
              </a:ext>
            </a:extLst>
          </p:cNvPr>
          <p:cNvSpPr txBox="1"/>
          <p:nvPr/>
        </p:nvSpPr>
        <p:spPr>
          <a:xfrm>
            <a:off x="464572" y="555573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特性列內縮</a:t>
            </a:r>
            <a:endParaRPr lang="en-US" altLang="zh-TW" dirty="0"/>
          </a:p>
          <a:p>
            <a:r>
              <a:rPr lang="zh-TW" altLang="en-US" dirty="0"/>
              <a:t>符合大小</a:t>
            </a:r>
          </a:p>
        </p:txBody>
      </p:sp>
    </p:spTree>
    <p:extLst>
      <p:ext uri="{BB962C8B-B14F-4D97-AF65-F5344CB8AC3E}">
        <p14:creationId xmlns:p14="http://schemas.microsoft.com/office/powerpoint/2010/main" val="151326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219565"/>
            <a:ext cx="10353762" cy="5181235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攻略及遊戲並不包含於這次作業的範圍</a:t>
            </a:r>
            <a:r>
              <a:rPr lang="en-US" altLang="zh-TW" sz="2400" dirty="0"/>
              <a:t>(</a:t>
            </a:r>
            <a:r>
              <a:rPr lang="zh-CN" altLang="en-US" sz="2400" dirty="0"/>
              <a:t>不過也有</a:t>
            </a:r>
            <a:r>
              <a:rPr lang="en-US" altLang="zh-CN" sz="2400" dirty="0"/>
              <a:t>RWD)</a:t>
            </a:r>
            <a:r>
              <a:rPr lang="zh-CN" altLang="en-US" sz="2400" dirty="0"/>
              <a:t>，</a:t>
            </a:r>
            <a:r>
              <a:rPr lang="zh-TW" altLang="en-US" sz="2400" dirty="0"/>
              <a:t>由於</a:t>
            </a:r>
            <a:r>
              <a:rPr lang="en-US" altLang="zh-TW" sz="2400" dirty="0"/>
              <a:t>”</a:t>
            </a:r>
            <a:r>
              <a:rPr lang="zh-TW" altLang="en-US" sz="2400" dirty="0"/>
              <a:t>第五周作業</a:t>
            </a:r>
            <a:r>
              <a:rPr lang="en-US" altLang="zh-TW" sz="2400" dirty="0"/>
              <a:t>”</a:t>
            </a:r>
            <a:r>
              <a:rPr lang="zh-CN" altLang="en-US" sz="2400" dirty="0"/>
              <a:t>並無包含攻略及遊戲，且攻略頁並非全由本人撰寫</a:t>
            </a:r>
            <a:r>
              <a:rPr lang="en-US" altLang="zh-CN" sz="2400" dirty="0"/>
              <a:t>(</a:t>
            </a:r>
            <a:r>
              <a:rPr lang="zh-CN" altLang="en-US" sz="2400" dirty="0"/>
              <a:t>本人僅撰寫</a:t>
            </a:r>
            <a:r>
              <a:rPr lang="en-US" altLang="zh-CN" sz="2400" dirty="0"/>
              <a:t>RWD</a:t>
            </a:r>
            <a:r>
              <a:rPr lang="zh-CN" altLang="en-US" sz="2400" dirty="0"/>
              <a:t>，其餘為周傳益撰寫</a:t>
            </a:r>
            <a:r>
              <a:rPr lang="en-US" altLang="zh-CN" sz="2400" dirty="0"/>
              <a:t>)</a:t>
            </a:r>
          </a:p>
          <a:p>
            <a:r>
              <a:rPr lang="zh-CN" altLang="en-US" sz="2400" dirty="0"/>
              <a:t>斷點與</a:t>
            </a:r>
            <a:r>
              <a:rPr lang="en-US" altLang="zh-CN" sz="2400" dirty="0"/>
              <a:t>1280</a:t>
            </a:r>
            <a:r>
              <a:rPr lang="zh-CN" altLang="en-US" sz="2400" dirty="0"/>
              <a:t>、</a:t>
            </a:r>
            <a:r>
              <a:rPr lang="en-US" altLang="zh-CN" sz="2400" dirty="0"/>
              <a:t>768</a:t>
            </a:r>
            <a:r>
              <a:rPr lang="zh-CN" altLang="en-US" sz="2400" dirty="0"/>
              <a:t>、</a:t>
            </a:r>
            <a:r>
              <a:rPr lang="en-US" altLang="zh-CN" sz="2400" dirty="0"/>
              <a:t>320</a:t>
            </a:r>
            <a:r>
              <a:rPr lang="zh-CN" altLang="en-US" sz="2400" dirty="0"/>
              <a:t>並非完全相同，但是在</a:t>
            </a:r>
            <a:r>
              <a:rPr lang="en-US" altLang="zh-CN" sz="2400" dirty="0"/>
              <a:t>LMS</a:t>
            </a:r>
            <a:r>
              <a:rPr lang="zh-CN" altLang="en-US" sz="2400" dirty="0"/>
              <a:t>三點檢視依然正常，實際段點超過三點，並且依螢幕長寬比檢視時會有差異</a:t>
            </a:r>
            <a:endParaRPr lang="en-US" altLang="zh-CN" sz="2400" dirty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791119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C25E81B-A494-4A86-8E45-6E8903532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447" y="0"/>
            <a:ext cx="3236153" cy="3274781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18B2F4B8-5361-4799-99A7-6718BB823C8E}"/>
              </a:ext>
            </a:extLst>
          </p:cNvPr>
          <p:cNvSpPr txBox="1"/>
          <p:nvPr/>
        </p:nvSpPr>
        <p:spPr>
          <a:xfrm>
            <a:off x="419100" y="2501900"/>
            <a:ext cx="2288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將內容由左右</a:t>
            </a:r>
            <a:r>
              <a:rPr lang="en-US" altLang="zh-TW" dirty="0"/>
              <a:t>Z</a:t>
            </a:r>
            <a:r>
              <a:rPr lang="zh-CN" altLang="en-US" dirty="0"/>
              <a:t>行分布改為置中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3E40F4B-5177-40D4-9679-E578AB6B6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3240647" cy="327498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F40862D-1516-4F30-966D-E864AB697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059" y="3549420"/>
            <a:ext cx="3236154" cy="328779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2CB678F-3C66-4823-9360-519836D7ED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3711" y="3510181"/>
            <a:ext cx="3244952" cy="328816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0EDFB4C-4210-4369-A397-DB331D9EB7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8792" y="0"/>
            <a:ext cx="2683208" cy="271519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51E0151-D8CB-40BF-A240-D157B914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9160" y="3490703"/>
            <a:ext cx="3356739" cy="330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73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BC42237-46BB-44C0-9198-AB16DE227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129" y="193829"/>
            <a:ext cx="6151555" cy="6061573"/>
          </a:xfrm>
          <a:prstGeom prst="rect">
            <a:avLst/>
          </a:prstGeom>
        </p:spPr>
      </p:pic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AF59EB48-F6B9-4AB0-875B-293621FEB2D8}"/>
              </a:ext>
            </a:extLst>
          </p:cNvPr>
          <p:cNvCxnSpPr>
            <a:cxnSpLocks/>
          </p:cNvCxnSpPr>
          <p:nvPr/>
        </p:nvCxnSpPr>
        <p:spPr>
          <a:xfrm>
            <a:off x="3967993" y="939567"/>
            <a:ext cx="9227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83E4F793-B918-451E-A7AB-DCD4E00B4194}"/>
              </a:ext>
            </a:extLst>
          </p:cNvPr>
          <p:cNvSpPr txBox="1"/>
          <p:nvPr/>
        </p:nvSpPr>
        <p:spPr>
          <a:xfrm>
            <a:off x="1778466" y="83889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防止背景變形擾亂</a:t>
            </a:r>
            <a:endParaRPr lang="en-US" altLang="zh-CN" dirty="0"/>
          </a:p>
          <a:p>
            <a:r>
              <a:rPr lang="zh-TW" altLang="en-US" dirty="0"/>
              <a:t>新增半透明遮罩</a:t>
            </a:r>
          </a:p>
        </p:txBody>
      </p:sp>
    </p:spTree>
    <p:extLst>
      <p:ext uri="{BB962C8B-B14F-4D97-AF65-F5344CB8AC3E}">
        <p14:creationId xmlns:p14="http://schemas.microsoft.com/office/powerpoint/2010/main" val="36318614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EF5E44-75E1-40E0-BB20-3B13BF400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視覺設計</a:t>
            </a:r>
            <a:r>
              <a:rPr lang="en-US" altLang="zh-TW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(S)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5F06D32-189A-4818-8B3A-84EDEBFE54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6640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C54CD8C-8256-4E86-98AE-F63E5F9BD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149" y="268287"/>
            <a:ext cx="2343150" cy="408622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6B3C4B2-8F63-4186-9E57-35762F0AD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02" y="287337"/>
            <a:ext cx="2305050" cy="406717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2D5A41C-0A41-4654-8DB5-78D00AFB28CF}"/>
              </a:ext>
            </a:extLst>
          </p:cNvPr>
          <p:cNvSpPr txBox="1"/>
          <p:nvPr/>
        </p:nvSpPr>
        <p:spPr>
          <a:xfrm>
            <a:off x="482600" y="1054100"/>
            <a:ext cx="2603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改變背景圖</a:t>
            </a:r>
            <a:endParaRPr lang="en-US" altLang="zh-TW" dirty="0"/>
          </a:p>
          <a:p>
            <a:r>
              <a:rPr lang="zh-CN" altLang="en-US" dirty="0"/>
              <a:t>在螢幕長寬比例</a:t>
            </a:r>
            <a:endParaRPr lang="en-US" altLang="zh-CN" dirty="0"/>
          </a:p>
          <a:p>
            <a:r>
              <a:rPr lang="zh-TW" altLang="en-US" dirty="0"/>
              <a:t>長</a:t>
            </a:r>
            <a:r>
              <a:rPr lang="en-US" altLang="zh-TW" dirty="0"/>
              <a:t>&gt;</a:t>
            </a:r>
            <a:r>
              <a:rPr lang="zh-TW" altLang="en-US" dirty="0"/>
              <a:t>寬時改用</a:t>
            </a:r>
            <a:r>
              <a:rPr lang="zh-CN" altLang="en-US" dirty="0"/>
              <a:t>長背景</a:t>
            </a:r>
            <a:endParaRPr lang="en-US" altLang="zh-CN" dirty="0"/>
          </a:p>
          <a:p>
            <a:r>
              <a:rPr lang="zh-CN" altLang="en-US" dirty="0"/>
              <a:t>通常於</a:t>
            </a:r>
            <a:r>
              <a:rPr lang="en-US" altLang="zh-CN" dirty="0"/>
              <a:t>320px</a:t>
            </a:r>
            <a:r>
              <a:rPr lang="zh-CN" altLang="en-US" dirty="0"/>
              <a:t>寬度螢幕會出現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41943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6416249-E487-4C84-93EE-EFBFF0DB7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1" y="235942"/>
            <a:ext cx="2352675" cy="406717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1266A0C-D225-4C78-A4FE-5659F2551326}"/>
              </a:ext>
            </a:extLst>
          </p:cNvPr>
          <p:cNvSpPr txBox="1"/>
          <p:nvPr/>
        </p:nvSpPr>
        <p:spPr>
          <a:xfrm>
            <a:off x="863601" y="1346200"/>
            <a:ext cx="269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縮小文字讓螢幕裝得下</a:t>
            </a:r>
            <a:endParaRPr lang="en-US" altLang="zh-TW" dirty="0"/>
          </a:p>
          <a:p>
            <a:r>
              <a:rPr lang="zh-TW" altLang="en-US" dirty="0"/>
              <a:t>放大按鈕，讓行動裝置使用者容易點擊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E0BC12E-F504-442A-A5B1-06EA4FC77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624" y="235942"/>
            <a:ext cx="2286000" cy="40862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7BE908E-CA8D-4750-BB7B-9BA3C91B3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0572" y="226417"/>
            <a:ext cx="2314575" cy="40767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274FB55-8914-42DB-A2AC-241CD09EE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599" y="2489608"/>
            <a:ext cx="2266950" cy="40767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79753C6-02EE-43D5-BB9D-B5D4B783596E}"/>
              </a:ext>
            </a:extLst>
          </p:cNvPr>
          <p:cNvSpPr txBox="1"/>
          <p:nvPr/>
        </p:nvSpPr>
        <p:spPr>
          <a:xfrm>
            <a:off x="4219662" y="4890782"/>
            <a:ext cx="2805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Title : 60px 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en-US" altLang="zh-TW" dirty="0"/>
              <a:t> 40px</a:t>
            </a:r>
          </a:p>
          <a:p>
            <a:r>
              <a:rPr lang="en-US" altLang="zh-TW" dirty="0"/>
              <a:t>Content : 32px </a:t>
            </a:r>
            <a:r>
              <a:rPr lang="en-US" altLang="zh-TW" dirty="0">
                <a:sym typeface="Wingdings" panose="05000000000000000000" pitchFamily="2" charset="2"/>
              </a:rPr>
              <a:t> 25px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55719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48957" y="2767281"/>
            <a:ext cx="7276352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8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Grid System L</a:t>
            </a:r>
            <a:endParaRPr lang="zh-TW" altLang="en-US" sz="8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87150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29" y="0"/>
            <a:ext cx="5085841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339" y="0"/>
            <a:ext cx="6013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832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73" y="0"/>
            <a:ext cx="102242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229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906" y="0"/>
            <a:ext cx="59681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38" y="0"/>
            <a:ext cx="5005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88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05489" y="2767281"/>
            <a:ext cx="756328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8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Grid System M</a:t>
            </a:r>
            <a:endParaRPr lang="zh-TW" altLang="en-US" sz="8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2708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12165" y="2767281"/>
            <a:ext cx="572961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8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主頁導覽</a:t>
            </a:r>
          </a:p>
        </p:txBody>
      </p:sp>
    </p:spTree>
    <p:extLst>
      <p:ext uri="{BB962C8B-B14F-4D97-AF65-F5344CB8AC3E}">
        <p14:creationId xmlns:p14="http://schemas.microsoft.com/office/powerpoint/2010/main" val="29786283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3C9D1FE-D65F-42ED-9A9B-49725FF660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74"/>
          <a:stretch/>
        </p:blipFill>
        <p:spPr>
          <a:xfrm>
            <a:off x="1662649" y="446813"/>
            <a:ext cx="5258851" cy="596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8425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C4EC547-0542-4E7E-AD18-A7E4820F8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0" y="400337"/>
            <a:ext cx="3265439" cy="605732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D4B9D0F-A0ED-41F5-AAA9-8CAEE2215F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41"/>
          <a:stretch/>
        </p:blipFill>
        <p:spPr>
          <a:xfrm>
            <a:off x="1774669" y="840513"/>
            <a:ext cx="5616731" cy="472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417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29722" y="2767281"/>
            <a:ext cx="731482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8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Grid System S</a:t>
            </a:r>
            <a:endParaRPr lang="zh-TW" altLang="en-US" sz="8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698426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504300B-E705-4370-9D60-2F3870C864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34" b="58704"/>
          <a:stretch/>
        </p:blipFill>
        <p:spPr>
          <a:xfrm>
            <a:off x="2043337" y="228599"/>
            <a:ext cx="1423763" cy="622004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98B8D18-9D40-4C89-89C3-73402EB0BB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52" b="20926"/>
          <a:stretch/>
        </p:blipFill>
        <p:spPr>
          <a:xfrm>
            <a:off x="3821337" y="555912"/>
            <a:ext cx="3661991" cy="602268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C9BC21D-F9B4-4B1D-A19E-A7C002BD15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0"/>
          <a:stretch/>
        </p:blipFill>
        <p:spPr>
          <a:xfrm>
            <a:off x="7837565" y="555912"/>
            <a:ext cx="3596150" cy="317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6955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1EB749D-5002-43E1-9580-469DCD495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953" y="0"/>
            <a:ext cx="15020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59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69404" y="2767281"/>
            <a:ext cx="423545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8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視覺</a:t>
            </a:r>
            <a:r>
              <a:rPr lang="zh-TW" altLang="en-US" sz="8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稿 </a:t>
            </a:r>
            <a:r>
              <a:rPr lang="en-US" altLang="zh-TW" sz="8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</a:t>
            </a:r>
            <a:endParaRPr lang="zh-TW" altLang="en-US" sz="8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0472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41" y="0"/>
            <a:ext cx="509801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14" b="27639"/>
          <a:stretch/>
        </p:blipFill>
        <p:spPr>
          <a:xfrm>
            <a:off x="6168881" y="0"/>
            <a:ext cx="5448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4021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25935" y="2767281"/>
            <a:ext cx="452239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8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視覺</a:t>
            </a:r>
            <a:r>
              <a:rPr lang="zh-TW" altLang="en-US" sz="8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稿 </a:t>
            </a:r>
            <a:r>
              <a:rPr lang="en-US" altLang="zh-TW" sz="8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</a:t>
            </a:r>
            <a:endParaRPr lang="zh-TW" altLang="en-US" sz="8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55172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71F9856-E94F-414D-836A-72DDB1A7FD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61" b="38471"/>
          <a:stretch/>
        </p:blipFill>
        <p:spPr>
          <a:xfrm>
            <a:off x="1122437" y="0"/>
            <a:ext cx="2526774" cy="686263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4F863FB-8955-47FA-9306-8C64FBA20D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07" r="63111"/>
          <a:stretch/>
        </p:blipFill>
        <p:spPr>
          <a:xfrm>
            <a:off x="3832663" y="318780"/>
            <a:ext cx="2483918" cy="437485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F0EDF35-C6C5-47F2-90A0-26841602E6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82" t="41481"/>
          <a:stretch/>
        </p:blipFill>
        <p:spPr>
          <a:xfrm>
            <a:off x="6500033" y="169640"/>
            <a:ext cx="2526774" cy="668836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2428A8D-B0F6-48AE-934C-A9C0D8D23D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259" y="130990"/>
            <a:ext cx="2729887" cy="498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138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50169" y="2767281"/>
            <a:ext cx="427392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8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視覺</a:t>
            </a:r>
            <a:r>
              <a:rPr lang="zh-TW" altLang="en-US" sz="8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稿 </a:t>
            </a:r>
            <a:r>
              <a:rPr lang="en-US" altLang="zh-TW" sz="8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</a:t>
            </a:r>
            <a:endParaRPr lang="zh-TW" altLang="en-US" sz="8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25244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0" y="778825"/>
            <a:ext cx="13278810" cy="5300351"/>
            <a:chOff x="0" y="1338691"/>
            <a:chExt cx="13278810" cy="5300351"/>
          </a:xfrm>
        </p:grpSpPr>
        <p:grpSp>
          <p:nvGrpSpPr>
            <p:cNvPr id="2" name="群組 1"/>
            <p:cNvGrpSpPr/>
            <p:nvPr/>
          </p:nvGrpSpPr>
          <p:grpSpPr>
            <a:xfrm>
              <a:off x="1006584" y="1338691"/>
              <a:ext cx="8795689" cy="5300351"/>
              <a:chOff x="1076923" y="775983"/>
              <a:chExt cx="8795689" cy="5300351"/>
            </a:xfrm>
          </p:grpSpPr>
          <p:cxnSp>
            <p:nvCxnSpPr>
              <p:cNvPr id="29" name="直線接點 28">
                <a:extLst>
                  <a:ext uri="{FF2B5EF4-FFF2-40B4-BE49-F238E27FC236}">
                    <a16:creationId xmlns:a16="http://schemas.microsoft.com/office/drawing/2014/main" id="{1DF35039-A66C-4352-B71E-C6E8A42E8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57090" y="3442294"/>
                <a:ext cx="315522" cy="1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pic>
            <p:nvPicPr>
              <p:cNvPr id="7" name="圖片 6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" r="426"/>
              <a:stretch/>
            </p:blipFill>
            <p:spPr>
              <a:xfrm>
                <a:off x="1076923" y="775983"/>
                <a:ext cx="8497765" cy="5300351"/>
              </a:xfrm>
              <a:prstGeom prst="rect">
                <a:avLst/>
              </a:prstGeom>
            </p:spPr>
          </p:pic>
          <p:sp>
            <p:nvSpPr>
              <p:cNvPr id="28" name="矩形 27"/>
              <p:cNvSpPr/>
              <p:nvPr/>
            </p:nvSpPr>
            <p:spPr>
              <a:xfrm>
                <a:off x="1076923" y="1578146"/>
                <a:ext cx="8497765" cy="4498188"/>
              </a:xfrm>
              <a:prstGeom prst="rect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</p:grp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6CF18300-A860-48E5-B55E-8057B8B1B8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2960" y="3379137"/>
              <a:ext cx="2966526" cy="1049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6CF18300-A860-48E5-B55E-8057B8B1B8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2961" y="4128333"/>
              <a:ext cx="2465362" cy="1758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6CF18300-A860-48E5-B55E-8057B8B1B8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2960" y="1947841"/>
              <a:ext cx="503816" cy="2172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1DF35039-A66C-4352-B71E-C6E8A42E8ABE}"/>
                </a:ext>
              </a:extLst>
            </p:cNvPr>
            <p:cNvCxnSpPr>
              <a:cxnSpLocks/>
            </p:cNvCxnSpPr>
            <p:nvPr/>
          </p:nvCxnSpPr>
          <p:spPr>
            <a:xfrm>
              <a:off x="9182787" y="1939049"/>
              <a:ext cx="552884" cy="8792"/>
            </a:xfrm>
            <a:prstGeom prst="line">
              <a:avLst/>
            </a:prstGeom>
            <a:ln w="38100">
              <a:solidFill>
                <a:schemeClr val="tx1">
                  <a:lumMod val="65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1DF35039-A66C-4352-B71E-C6E8A42E8ABE}"/>
                </a:ext>
              </a:extLst>
            </p:cNvPr>
            <p:cNvCxnSpPr>
              <a:cxnSpLocks/>
              <a:endCxn id="51" idx="1"/>
            </p:cNvCxnSpPr>
            <p:nvPr/>
          </p:nvCxnSpPr>
          <p:spPr>
            <a:xfrm>
              <a:off x="8258912" y="5628741"/>
              <a:ext cx="1592870" cy="24360"/>
            </a:xfrm>
            <a:prstGeom prst="line">
              <a:avLst/>
            </a:prstGeom>
            <a:ln w="38100">
              <a:solidFill>
                <a:schemeClr val="tx1">
                  <a:lumMod val="65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1DF35039-A66C-4352-B71E-C6E8A42E8ABE}"/>
                </a:ext>
              </a:extLst>
            </p:cNvPr>
            <p:cNvCxnSpPr>
              <a:cxnSpLocks/>
              <a:endCxn id="52" idx="1"/>
            </p:cNvCxnSpPr>
            <p:nvPr/>
          </p:nvCxnSpPr>
          <p:spPr>
            <a:xfrm>
              <a:off x="7913076" y="4706395"/>
              <a:ext cx="1889197" cy="18191"/>
            </a:xfrm>
            <a:prstGeom prst="line">
              <a:avLst/>
            </a:prstGeom>
            <a:ln w="38100">
              <a:solidFill>
                <a:schemeClr val="tx1">
                  <a:lumMod val="65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1DF35039-A66C-4352-B71E-C6E8A42E8A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80308" y="3246148"/>
              <a:ext cx="721965" cy="11748"/>
            </a:xfrm>
            <a:prstGeom prst="line">
              <a:avLst/>
            </a:prstGeom>
            <a:ln w="38100">
              <a:solidFill>
                <a:schemeClr val="tx1">
                  <a:lumMod val="65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6CF18300-A860-48E5-B55E-8057B8B1B8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2960" y="4763613"/>
              <a:ext cx="4039188" cy="8055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4C5FC9ED-3A73-419A-92C9-68BF655AB8C8}"/>
                </a:ext>
              </a:extLst>
            </p:cNvPr>
            <p:cNvSpPr txBox="1"/>
            <p:nvPr/>
          </p:nvSpPr>
          <p:spPr>
            <a:xfrm>
              <a:off x="34018" y="1659789"/>
              <a:ext cx="1645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Icon</a:t>
              </a:r>
              <a:endParaRPr lang="zh-TW" altLang="en-US" sz="2400" dirty="0"/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E3A334A9-557E-4689-93A5-8861C6805E5A}"/>
                </a:ext>
              </a:extLst>
            </p:cNvPr>
            <p:cNvSpPr txBox="1"/>
            <p:nvPr/>
          </p:nvSpPr>
          <p:spPr>
            <a:xfrm>
              <a:off x="0" y="3164545"/>
              <a:ext cx="1645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標題</a:t>
              </a: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DB414D59-DDA7-41CF-B883-61B1551F2AB2}"/>
                </a:ext>
              </a:extLst>
            </p:cNvPr>
            <p:cNvSpPr txBox="1"/>
            <p:nvPr/>
          </p:nvSpPr>
          <p:spPr>
            <a:xfrm>
              <a:off x="0" y="3897501"/>
              <a:ext cx="1645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內文</a:t>
              </a:r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7ABA9ABC-2557-41F9-9042-FDDA62744336}"/>
                </a:ext>
              </a:extLst>
            </p:cNvPr>
            <p:cNvSpPr txBox="1"/>
            <p:nvPr/>
          </p:nvSpPr>
          <p:spPr>
            <a:xfrm>
              <a:off x="34018" y="4636206"/>
              <a:ext cx="1645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按鈕</a:t>
              </a:r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B54F17E0-FF73-4968-B595-F3C10FE92A8E}"/>
                </a:ext>
              </a:extLst>
            </p:cNvPr>
            <p:cNvSpPr txBox="1"/>
            <p:nvPr/>
          </p:nvSpPr>
          <p:spPr>
            <a:xfrm>
              <a:off x="9735671" y="1550663"/>
              <a:ext cx="24055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導覽列</a:t>
              </a:r>
              <a:endParaRPr lang="en-US" altLang="zh-TW" sz="2400" dirty="0"/>
            </a:p>
            <a:p>
              <a:r>
                <a:rPr lang="en-US" altLang="zh-TW" sz="2400" dirty="0"/>
                <a:t>(</a:t>
              </a:r>
              <a:r>
                <a:rPr lang="zh-TW" altLang="en-US" sz="2400" dirty="0"/>
                <a:t>寶可夢球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9C8450B3-FFE3-43DA-B753-FC7A8EBFE819}"/>
                </a:ext>
              </a:extLst>
            </p:cNvPr>
            <p:cNvSpPr txBox="1"/>
            <p:nvPr/>
          </p:nvSpPr>
          <p:spPr>
            <a:xfrm>
              <a:off x="9776892" y="2980852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背景</a:t>
              </a:r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B381CD52-BC57-4FA9-865D-421091253ADF}"/>
                </a:ext>
              </a:extLst>
            </p:cNvPr>
            <p:cNvSpPr txBox="1"/>
            <p:nvPr/>
          </p:nvSpPr>
          <p:spPr>
            <a:xfrm>
              <a:off x="9770839" y="3626210"/>
              <a:ext cx="35079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主題區</a:t>
              </a:r>
              <a:endParaRPr lang="en-US" altLang="zh-TW" sz="2400" dirty="0"/>
            </a:p>
            <a:p>
              <a:r>
                <a:rPr lang="zh-TW" altLang="en-US" sz="2400" dirty="0"/>
                <a:t>所有特性及簡介</a:t>
              </a:r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9EF1D734-B64C-4045-A4FB-7795D822087F}"/>
                </a:ext>
              </a:extLst>
            </p:cNvPr>
            <p:cNvSpPr txBox="1"/>
            <p:nvPr/>
          </p:nvSpPr>
          <p:spPr>
            <a:xfrm>
              <a:off x="9851782" y="5422268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特性簡介區</a:t>
              </a:r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D2C1F910-4C15-47F9-87FF-661EDE327EC8}"/>
                </a:ext>
              </a:extLst>
            </p:cNvPr>
            <p:cNvSpPr txBox="1"/>
            <p:nvPr/>
          </p:nvSpPr>
          <p:spPr>
            <a:xfrm>
              <a:off x="9802273" y="4493753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主題內文區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12631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1A5D59B-1FB3-46BE-A3BE-904F9420CF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3" t="61296" r="50000"/>
          <a:stretch/>
        </p:blipFill>
        <p:spPr>
          <a:xfrm>
            <a:off x="4566032" y="165100"/>
            <a:ext cx="1552384" cy="662139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CECA2D7-06F2-449A-83C3-203144CFCA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7" r="46991" b="38704"/>
          <a:stretch/>
        </p:blipFill>
        <p:spPr>
          <a:xfrm>
            <a:off x="2635632" y="62026"/>
            <a:ext cx="1117600" cy="648992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65EDAEB-D891-42BB-AC01-E43E3D3A78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1" r="54211"/>
          <a:stretch/>
        </p:blipFill>
        <p:spPr>
          <a:xfrm>
            <a:off x="8048816" y="165100"/>
            <a:ext cx="1552384" cy="6858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F65DB39-13B9-473B-9ABD-66558F4631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13" t="42037"/>
          <a:stretch/>
        </p:blipFill>
        <p:spPr>
          <a:xfrm>
            <a:off x="6489700" y="165100"/>
            <a:ext cx="1006284" cy="642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170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82279" y="2767281"/>
            <a:ext cx="500970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8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手機</a:t>
            </a:r>
            <a:r>
              <a:rPr lang="en-US" altLang="zh-TW" sz="8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(</a:t>
            </a:r>
            <a:r>
              <a:rPr lang="zh-TW" altLang="en-US" sz="8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實拍</a:t>
            </a:r>
            <a:r>
              <a:rPr lang="en-US" altLang="zh-TW" sz="8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)</a:t>
            </a:r>
            <a:endParaRPr lang="zh-TW" altLang="en-US" sz="8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27415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484" y="720090"/>
            <a:ext cx="3192780" cy="564642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377" y="720090"/>
            <a:ext cx="3192780" cy="564642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12" y="720090"/>
            <a:ext cx="3185160" cy="565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5878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609600"/>
            <a:ext cx="3185160" cy="56388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398" y="617220"/>
            <a:ext cx="3177540" cy="56388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455" y="609600"/>
            <a:ext cx="3177540" cy="564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3616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80" y="591960"/>
            <a:ext cx="3177540" cy="565404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513" y="591960"/>
            <a:ext cx="3177540" cy="565404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745" y="599580"/>
            <a:ext cx="3185160" cy="564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317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280" y="611505"/>
            <a:ext cx="3177540" cy="565404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540" y="611505"/>
            <a:ext cx="3169920" cy="566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1794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188470" y="1881456"/>
            <a:ext cx="357822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8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DEMO</a:t>
            </a:r>
            <a:endParaRPr lang="zh-TW" altLang="en-US" sz="8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662813" y="3733800"/>
            <a:ext cx="462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2"/>
              </a:rPr>
              <a:t>https://nawanae.github.io/PokemonWebV2/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3776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16999" y="650746"/>
            <a:ext cx="12418194" cy="5556509"/>
            <a:chOff x="16999" y="1062964"/>
            <a:chExt cx="12418194" cy="5556509"/>
          </a:xfrm>
        </p:grpSpPr>
        <p:grpSp>
          <p:nvGrpSpPr>
            <p:cNvPr id="31" name="群組 30"/>
            <p:cNvGrpSpPr/>
            <p:nvPr/>
          </p:nvGrpSpPr>
          <p:grpSpPr>
            <a:xfrm>
              <a:off x="1177174" y="1062964"/>
              <a:ext cx="8896186" cy="4495841"/>
              <a:chOff x="1177174" y="1062964"/>
              <a:chExt cx="8896186" cy="4495841"/>
            </a:xfrm>
          </p:grpSpPr>
          <p:pic>
            <p:nvPicPr>
              <p:cNvPr id="2" name="圖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7174" y="1062964"/>
                <a:ext cx="8585391" cy="4495841"/>
              </a:xfrm>
              <a:prstGeom prst="rect">
                <a:avLst/>
              </a:prstGeom>
            </p:spPr>
          </p:pic>
          <p:cxnSp>
            <p:nvCxnSpPr>
              <p:cNvPr id="3" name="直線接點 2">
                <a:extLst>
                  <a:ext uri="{FF2B5EF4-FFF2-40B4-BE49-F238E27FC236}">
                    <a16:creationId xmlns:a16="http://schemas.microsoft.com/office/drawing/2014/main" id="{1DF35039-A66C-4352-B71E-C6E8A42E8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40046" y="3146922"/>
                <a:ext cx="333314" cy="1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4" name="矩形 3"/>
              <p:cNvSpPr/>
              <p:nvPr/>
            </p:nvSpPr>
            <p:spPr>
              <a:xfrm>
                <a:off x="1177174" y="1062964"/>
                <a:ext cx="8562872" cy="4495841"/>
              </a:xfrm>
              <a:prstGeom prst="rect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3C7FB02A-9C5E-4EE2-A14E-B0624AC411A9}"/>
                </a:ext>
              </a:extLst>
            </p:cNvPr>
            <p:cNvSpPr txBox="1"/>
            <p:nvPr/>
          </p:nvSpPr>
          <p:spPr>
            <a:xfrm>
              <a:off x="10051075" y="2581664"/>
              <a:ext cx="238411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特性區 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主要的形象、特性</a:t>
              </a:r>
              <a:r>
                <a:rPr lang="en-US" altLang="zh-TW" sz="2400" dirty="0"/>
                <a:t>)</a:t>
              </a:r>
            </a:p>
            <a:p>
              <a:r>
                <a:rPr lang="en-US" altLang="zh-TW" sz="2400" dirty="0"/>
                <a:t>Z</a:t>
              </a:r>
              <a:r>
                <a:rPr lang="zh-TW" altLang="en-US" sz="2400" dirty="0"/>
                <a:t>型設計</a:t>
              </a: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9A7C2150-7E2D-4CD4-A4F2-1AECF67D11E7}"/>
                </a:ext>
              </a:extLst>
            </p:cNvPr>
            <p:cNvSpPr txBox="1"/>
            <p:nvPr/>
          </p:nvSpPr>
          <p:spPr>
            <a:xfrm>
              <a:off x="10132623" y="1315186"/>
              <a:ext cx="13191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1</a:t>
              </a:r>
              <a:r>
                <a:rPr lang="zh-TW" altLang="en-US" sz="2400" dirty="0"/>
                <a:t>區</a:t>
              </a:r>
            </a:p>
          </p:txBody>
        </p: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88B36F44-4D16-4F92-ADB5-B32B80B383CB}"/>
                </a:ext>
              </a:extLst>
            </p:cNvPr>
            <p:cNvCxnSpPr>
              <a:cxnSpLocks/>
            </p:cNvCxnSpPr>
            <p:nvPr/>
          </p:nvCxnSpPr>
          <p:spPr>
            <a:xfrm>
              <a:off x="9568855" y="1562542"/>
              <a:ext cx="504505" cy="1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EC061EBD-74E1-45B2-8C7A-C8F574A7D5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6379" y="3324048"/>
              <a:ext cx="4592231" cy="26613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D425846C-6860-499A-A3DC-806DFFD159BD}"/>
                </a:ext>
              </a:extLst>
            </p:cNvPr>
            <p:cNvSpPr txBox="1"/>
            <p:nvPr/>
          </p:nvSpPr>
          <p:spPr>
            <a:xfrm>
              <a:off x="94487" y="3080051"/>
              <a:ext cx="1004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內文</a:t>
              </a:r>
            </a:p>
          </p:txBody>
        </p: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16B0F9E9-938A-4849-8F6B-AB3A373FCD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8664" y="2377739"/>
              <a:ext cx="4967013" cy="342733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6A94FB0F-A54A-4F16-8222-D22266F0AE1D}"/>
                </a:ext>
              </a:extLst>
            </p:cNvPr>
            <p:cNvSpPr txBox="1"/>
            <p:nvPr/>
          </p:nvSpPr>
          <p:spPr>
            <a:xfrm>
              <a:off x="100417" y="2119999"/>
              <a:ext cx="1004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標題</a:t>
              </a:r>
            </a:p>
          </p:txBody>
        </p: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33415B25-17FA-4E92-98A1-5F46F17B37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8664" y="4064278"/>
              <a:ext cx="5934276" cy="10355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93AA3459-2BBE-4218-AFD3-0872481B0A8C}"/>
                </a:ext>
              </a:extLst>
            </p:cNvPr>
            <p:cNvSpPr txBox="1"/>
            <p:nvPr/>
          </p:nvSpPr>
          <p:spPr>
            <a:xfrm>
              <a:off x="172801" y="3954237"/>
              <a:ext cx="1004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按鈕</a:t>
              </a: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9EAC1B08-DB50-44CE-811D-4FA9BDA1A088}"/>
                </a:ext>
              </a:extLst>
            </p:cNvPr>
            <p:cNvSpPr txBox="1"/>
            <p:nvPr/>
          </p:nvSpPr>
          <p:spPr>
            <a:xfrm>
              <a:off x="10214095" y="4586806"/>
              <a:ext cx="12377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1</a:t>
              </a:r>
              <a:r>
                <a:rPr lang="zh-TW" altLang="en-US" sz="2400" dirty="0"/>
                <a:t>內文區</a:t>
              </a:r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903D7498-8666-4AE4-87BF-E555BA8329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0195" y="4991234"/>
              <a:ext cx="923165" cy="22143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304FB8B-B499-4573-BA43-E20A21403B83}"/>
                </a:ext>
              </a:extLst>
            </p:cNvPr>
            <p:cNvSpPr txBox="1"/>
            <p:nvPr/>
          </p:nvSpPr>
          <p:spPr>
            <a:xfrm>
              <a:off x="16999" y="5788476"/>
              <a:ext cx="197905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1</a:t>
              </a:r>
              <a:r>
                <a:rPr lang="zh-TW" altLang="en-US" sz="2400" dirty="0"/>
                <a:t>背景區</a:t>
              </a:r>
              <a:endParaRPr lang="en-US" altLang="zh-TW" sz="2400" dirty="0"/>
            </a:p>
            <a:p>
              <a:r>
                <a:rPr lang="en-US" altLang="zh-TW" sz="2400" dirty="0"/>
                <a:t>(</a:t>
              </a:r>
              <a:r>
                <a:rPr lang="zh-TW" altLang="en-US" sz="2400" dirty="0"/>
                <a:t>視差滾動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12969E9A-4C40-4DE6-858D-A909AF5873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3205" y="5205380"/>
              <a:ext cx="342900" cy="483078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5609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群組 17"/>
          <p:cNvGrpSpPr/>
          <p:nvPr/>
        </p:nvGrpSpPr>
        <p:grpSpPr>
          <a:xfrm>
            <a:off x="-21892" y="280247"/>
            <a:ext cx="12250137" cy="6297506"/>
            <a:chOff x="-21892" y="215448"/>
            <a:chExt cx="12250137" cy="6297506"/>
          </a:xfrm>
        </p:grpSpPr>
        <p:grpSp>
          <p:nvGrpSpPr>
            <p:cNvPr id="5" name="群組 4"/>
            <p:cNvGrpSpPr/>
            <p:nvPr/>
          </p:nvGrpSpPr>
          <p:grpSpPr>
            <a:xfrm>
              <a:off x="1401129" y="984737"/>
              <a:ext cx="8844268" cy="4451305"/>
              <a:chOff x="1072662" y="984737"/>
              <a:chExt cx="8844268" cy="4451305"/>
            </a:xfrm>
          </p:grpSpPr>
          <p:cxnSp>
            <p:nvCxnSpPr>
              <p:cNvPr id="4" name="直線接點 3">
                <a:extLst>
                  <a:ext uri="{FF2B5EF4-FFF2-40B4-BE49-F238E27FC236}">
                    <a16:creationId xmlns:a16="http://schemas.microsoft.com/office/drawing/2014/main" id="{1DF35039-A66C-4352-B71E-C6E8A42E8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83616" y="3138130"/>
                <a:ext cx="333314" cy="1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pic>
            <p:nvPicPr>
              <p:cNvPr id="2" name="圖片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" t="1557" r="961" b="963"/>
              <a:stretch/>
            </p:blipFill>
            <p:spPr>
              <a:xfrm>
                <a:off x="1072662" y="984737"/>
                <a:ext cx="8510954" cy="4451305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1072662" y="984737"/>
                <a:ext cx="8510954" cy="4451305"/>
              </a:xfrm>
              <a:prstGeom prst="rect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</p:grp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77DCF6D9-C896-440E-B5FA-562C2D65A90D}"/>
                </a:ext>
              </a:extLst>
            </p:cNvPr>
            <p:cNvSpPr txBox="1"/>
            <p:nvPr/>
          </p:nvSpPr>
          <p:spPr>
            <a:xfrm>
              <a:off x="10141743" y="4214337"/>
              <a:ext cx="2086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2</a:t>
              </a:r>
              <a:r>
                <a:rPr lang="zh-TW" altLang="en-US" sz="2400" dirty="0"/>
                <a:t>區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深色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7EF8C745-AEB8-4BB9-BDB5-0D110687D926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8005371" y="4445170"/>
              <a:ext cx="2136372" cy="0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BEEC9298-FC1C-43FA-8E96-B873A08C2D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7254" y="879335"/>
              <a:ext cx="1556449" cy="168603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C265E477-34C8-4A4A-81CB-BA9C3DD4C6A1}"/>
                </a:ext>
              </a:extLst>
            </p:cNvPr>
            <p:cNvSpPr txBox="1"/>
            <p:nvPr/>
          </p:nvSpPr>
          <p:spPr>
            <a:xfrm>
              <a:off x="0" y="421961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深色主題標題</a:t>
              </a:r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1F339A3A-0EDE-41B0-9A0F-E9F091B8FA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4162" y="3501695"/>
              <a:ext cx="923192" cy="219581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9BB01092-A033-4198-89A9-293D294CF648}"/>
                </a:ext>
              </a:extLst>
            </p:cNvPr>
            <p:cNvSpPr txBox="1"/>
            <p:nvPr/>
          </p:nvSpPr>
          <p:spPr>
            <a:xfrm>
              <a:off x="-21892" y="5762430"/>
              <a:ext cx="21042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深色主題內文</a:t>
              </a:r>
            </a:p>
          </p:txBody>
        </p: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3F5E319E-8D9F-4568-AAA3-1B8026E6D6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0162" y="3974228"/>
              <a:ext cx="77805" cy="1951786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AD544F07-D4F6-4CD3-91B6-6A8DD2D39B00}"/>
                </a:ext>
              </a:extLst>
            </p:cNvPr>
            <p:cNvSpPr txBox="1"/>
            <p:nvPr/>
          </p:nvSpPr>
          <p:spPr>
            <a:xfrm>
              <a:off x="2791558" y="6051289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深色主題按鈕</a:t>
              </a: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A7FEAE2A-1FC3-437D-8EA8-1A764B96F449}"/>
                </a:ext>
              </a:extLst>
            </p:cNvPr>
            <p:cNvSpPr txBox="1"/>
            <p:nvPr/>
          </p:nvSpPr>
          <p:spPr>
            <a:xfrm>
              <a:off x="2309551" y="215448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2</a:t>
              </a:r>
              <a:r>
                <a:rPr lang="zh-TW" altLang="en-US" sz="2400" dirty="0"/>
                <a:t>內文區</a:t>
              </a:r>
            </a:p>
          </p:txBody>
        </p: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420BC719-38F8-4954-B1B9-70EF5E6D62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6777" y="782515"/>
              <a:ext cx="96928" cy="629334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E4271524-FB82-4D8F-8573-81B4F941122B}"/>
                </a:ext>
              </a:extLst>
            </p:cNvPr>
            <p:cNvSpPr txBox="1"/>
            <p:nvPr/>
          </p:nvSpPr>
          <p:spPr>
            <a:xfrm>
              <a:off x="10245397" y="984737"/>
              <a:ext cx="1879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2</a:t>
              </a:r>
              <a:r>
                <a:rPr lang="zh-TW" altLang="en-US" sz="2400" dirty="0"/>
                <a:t>背景區</a:t>
              </a:r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626AE543-100A-463B-B3E2-6A6FF0748E2F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9364826" y="1215570"/>
              <a:ext cx="880571" cy="0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5094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0" y="326923"/>
            <a:ext cx="12250508" cy="6204155"/>
            <a:chOff x="0" y="362646"/>
            <a:chExt cx="12250508" cy="6204155"/>
          </a:xfrm>
        </p:grpSpPr>
        <p:grpSp>
          <p:nvGrpSpPr>
            <p:cNvPr id="7" name="群組 6"/>
            <p:cNvGrpSpPr/>
            <p:nvPr/>
          </p:nvGrpSpPr>
          <p:grpSpPr>
            <a:xfrm>
              <a:off x="2558650" y="1154323"/>
              <a:ext cx="8765138" cy="4393216"/>
              <a:chOff x="1177174" y="1165589"/>
              <a:chExt cx="8765138" cy="4393216"/>
            </a:xfrm>
          </p:grpSpPr>
          <p:cxnSp>
            <p:nvCxnSpPr>
              <p:cNvPr id="4" name="直線接點 3">
                <a:extLst>
                  <a:ext uri="{FF2B5EF4-FFF2-40B4-BE49-F238E27FC236}">
                    <a16:creationId xmlns:a16="http://schemas.microsoft.com/office/drawing/2014/main" id="{1DF35039-A66C-4352-B71E-C6E8A42E8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08998" y="3146922"/>
                <a:ext cx="333314" cy="1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3" name="矩形 2"/>
              <p:cNvSpPr/>
              <p:nvPr/>
            </p:nvSpPr>
            <p:spPr>
              <a:xfrm>
                <a:off x="1177174" y="1165589"/>
                <a:ext cx="8431824" cy="4393216"/>
              </a:xfrm>
              <a:prstGeom prst="rect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  <p:pic>
            <p:nvPicPr>
              <p:cNvPr id="6" name="圖片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7174" y="1165589"/>
                <a:ext cx="8431824" cy="4393216"/>
              </a:xfrm>
              <a:prstGeom prst="rect">
                <a:avLst/>
              </a:prstGeom>
            </p:spPr>
          </p:pic>
        </p:grp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83AA8F79-2ACA-427F-AE0E-C7D491A1601A}"/>
                </a:ext>
              </a:extLst>
            </p:cNvPr>
            <p:cNvSpPr txBox="1"/>
            <p:nvPr/>
          </p:nvSpPr>
          <p:spPr>
            <a:xfrm>
              <a:off x="9922945" y="6105136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3</a:t>
              </a:r>
              <a:r>
                <a:rPr lang="zh-TW" altLang="en-US" sz="2400" dirty="0"/>
                <a:t>區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深色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BDB35EC1-D2A1-4BA1-A0E4-20C1B342CA28}"/>
                </a:ext>
              </a:extLst>
            </p:cNvPr>
            <p:cNvCxnSpPr>
              <a:cxnSpLocks/>
            </p:cNvCxnSpPr>
            <p:nvPr/>
          </p:nvCxnSpPr>
          <p:spPr>
            <a:xfrm>
              <a:off x="10845806" y="4953364"/>
              <a:ext cx="16158" cy="1073363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94313" y="2662666"/>
              <a:ext cx="6024451" cy="113536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0" y="2431834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深色主題標題</a:t>
              </a:r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CD1D1E15-7DB8-47E3-B781-B7F97441F3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4313" y="3421626"/>
              <a:ext cx="5691942" cy="10917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9CB465B3-D8DD-4B09-97D2-E06ED695828C}"/>
                </a:ext>
              </a:extLst>
            </p:cNvPr>
            <p:cNvSpPr txBox="1"/>
            <p:nvPr/>
          </p:nvSpPr>
          <p:spPr>
            <a:xfrm>
              <a:off x="0" y="3299972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深色主題內文</a:t>
              </a:r>
            </a:p>
          </p:txBody>
        </p: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54CBFBB0-16F3-4EBD-85C7-C94825185A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4313" y="4063288"/>
              <a:ext cx="6024451" cy="415189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029FBE27-CF80-48FC-AFC0-AB128A1A9221}"/>
                </a:ext>
              </a:extLst>
            </p:cNvPr>
            <p:cNvSpPr txBox="1"/>
            <p:nvPr/>
          </p:nvSpPr>
          <p:spPr>
            <a:xfrm>
              <a:off x="0" y="4247645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深色主題按鈕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2855BE42-A8B1-4B5C-8D9E-BEDBC51E4CA0}"/>
                </a:ext>
              </a:extLst>
            </p:cNvPr>
            <p:cNvSpPr txBox="1"/>
            <p:nvPr/>
          </p:nvSpPr>
          <p:spPr>
            <a:xfrm>
              <a:off x="10072573" y="362646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3</a:t>
              </a:r>
              <a:r>
                <a:rPr lang="zh-TW" altLang="en-US" sz="2400" dirty="0"/>
                <a:t>內文區</a:t>
              </a:r>
            </a:p>
          </p:txBody>
        </p: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05520" y="955964"/>
              <a:ext cx="207062" cy="434215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BE5E559A-25B2-4255-8ED4-806D3DE950FA}"/>
                </a:ext>
              </a:extLst>
            </p:cNvPr>
            <p:cNvSpPr txBox="1"/>
            <p:nvPr/>
          </p:nvSpPr>
          <p:spPr>
            <a:xfrm>
              <a:off x="66007" y="1228365"/>
              <a:ext cx="20283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3</a:t>
              </a:r>
              <a:r>
                <a:rPr lang="zh-TW" altLang="en-US" sz="2400" dirty="0"/>
                <a:t>背景區</a:t>
              </a:r>
              <a:endParaRPr lang="en-US" altLang="zh-TW" sz="2400" dirty="0"/>
            </a:p>
            <a:p>
              <a:r>
                <a:rPr lang="en-US" altLang="zh-TW" sz="2400" dirty="0"/>
                <a:t>(</a:t>
              </a:r>
              <a:r>
                <a:rPr lang="zh-TW" altLang="en-US" sz="2400" dirty="0"/>
                <a:t>視差滾動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69BDFA64-65F2-4CF3-B318-5038D1415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4312" y="1634871"/>
              <a:ext cx="1295399" cy="0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3674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-21892" y="424677"/>
            <a:ext cx="12250137" cy="6008647"/>
            <a:chOff x="-21892" y="215448"/>
            <a:chExt cx="12250137" cy="6008647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174" y="1085849"/>
              <a:ext cx="8562872" cy="4386684"/>
            </a:xfrm>
            <a:prstGeom prst="rect">
              <a:avLst/>
            </a:prstGeom>
          </p:spPr>
        </p:pic>
        <p:grpSp>
          <p:nvGrpSpPr>
            <p:cNvPr id="5" name="群組 4"/>
            <p:cNvGrpSpPr/>
            <p:nvPr/>
          </p:nvGrpSpPr>
          <p:grpSpPr>
            <a:xfrm>
              <a:off x="1177174" y="1062965"/>
              <a:ext cx="8896186" cy="4427020"/>
              <a:chOff x="1177174" y="1062965"/>
              <a:chExt cx="8896186" cy="4427020"/>
            </a:xfrm>
          </p:grpSpPr>
          <p:cxnSp>
            <p:nvCxnSpPr>
              <p:cNvPr id="4" name="直線接點 3">
                <a:extLst>
                  <a:ext uri="{FF2B5EF4-FFF2-40B4-BE49-F238E27FC236}">
                    <a16:creationId xmlns:a16="http://schemas.microsoft.com/office/drawing/2014/main" id="{1DF35039-A66C-4352-B71E-C6E8A42E8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40046" y="3146922"/>
                <a:ext cx="333314" cy="1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3" name="矩形 2"/>
              <p:cNvSpPr/>
              <p:nvPr/>
            </p:nvSpPr>
            <p:spPr>
              <a:xfrm>
                <a:off x="1177174" y="1062965"/>
                <a:ext cx="8562872" cy="4427020"/>
              </a:xfrm>
              <a:prstGeom prst="rect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</p:grp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77DCF6D9-C896-440E-B5FA-562C2D65A90D}"/>
                </a:ext>
              </a:extLst>
            </p:cNvPr>
            <p:cNvSpPr txBox="1"/>
            <p:nvPr/>
          </p:nvSpPr>
          <p:spPr>
            <a:xfrm>
              <a:off x="10141743" y="4214337"/>
              <a:ext cx="2086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4</a:t>
              </a:r>
              <a:r>
                <a:rPr lang="zh-TW" altLang="en-US" sz="2400" dirty="0"/>
                <a:t>區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深色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7EF8C745-AEB8-4BB9-BDB5-0D110687D926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8502162" y="4413738"/>
              <a:ext cx="1639581" cy="31432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BEEC9298-FC1C-43FA-8E96-B873A08C2D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7255" y="879336"/>
              <a:ext cx="1389183" cy="180231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C265E477-34C8-4A4A-81CB-BA9C3DD4C6A1}"/>
                </a:ext>
              </a:extLst>
            </p:cNvPr>
            <p:cNvSpPr txBox="1"/>
            <p:nvPr/>
          </p:nvSpPr>
          <p:spPr>
            <a:xfrm>
              <a:off x="0" y="421961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深色主題標題</a:t>
              </a:r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1F339A3A-0EDE-41B0-9A0F-E9F091B8FA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4162" y="3675185"/>
              <a:ext cx="1512276" cy="202232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9BB01092-A033-4198-89A9-293D294CF648}"/>
                </a:ext>
              </a:extLst>
            </p:cNvPr>
            <p:cNvSpPr txBox="1"/>
            <p:nvPr/>
          </p:nvSpPr>
          <p:spPr>
            <a:xfrm>
              <a:off x="-21892" y="5762430"/>
              <a:ext cx="21042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深色主題內文</a:t>
              </a: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A7FEAE2A-1FC3-437D-8EA8-1A764B96F449}"/>
                </a:ext>
              </a:extLst>
            </p:cNvPr>
            <p:cNvSpPr txBox="1"/>
            <p:nvPr/>
          </p:nvSpPr>
          <p:spPr>
            <a:xfrm>
              <a:off x="2309551" y="215448"/>
              <a:ext cx="2200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4-1</a:t>
              </a:r>
              <a:r>
                <a:rPr lang="zh-TW" altLang="en-US" sz="2400" dirty="0"/>
                <a:t>內文區</a:t>
              </a:r>
            </a:p>
          </p:txBody>
        </p: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420BC719-38F8-4954-B1B9-70EF5E6D62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6777" y="782515"/>
              <a:ext cx="96928" cy="629334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E4271524-FB82-4D8F-8573-81B4F941122B}"/>
                </a:ext>
              </a:extLst>
            </p:cNvPr>
            <p:cNvSpPr txBox="1"/>
            <p:nvPr/>
          </p:nvSpPr>
          <p:spPr>
            <a:xfrm>
              <a:off x="10245397" y="984737"/>
              <a:ext cx="1879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4</a:t>
              </a:r>
              <a:r>
                <a:rPr lang="zh-TW" altLang="en-US" sz="2400" dirty="0"/>
                <a:t>背景區</a:t>
              </a:r>
              <a:endParaRPr lang="en-US" altLang="zh-TW" sz="2400" dirty="0"/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626AE543-100A-463B-B3E2-6A6FF0748E2F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 flipV="1">
              <a:off x="9337431" y="1215570"/>
              <a:ext cx="907966" cy="490138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21970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石板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自訂 3">
      <a:majorFont>
        <a:latin typeface="UD Digi Kyokasho NP-R"/>
        <a:ea typeface="UD Digi Kyokasho N-R"/>
        <a:cs typeface=""/>
      </a:majorFont>
      <a:minorFont>
        <a:latin typeface="UD Digi Kyokasho NP-R"/>
        <a:ea typeface="UD Digi Kyokasho NP-R"/>
        <a:cs typeface=""/>
      </a:minorFont>
    </a:fontScheme>
    <a:fmtScheme name="石板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TM04033929[[fn=石板]]</Template>
  <TotalTime>945</TotalTime>
  <Words>1188</Words>
  <Application>Microsoft Office PowerPoint</Application>
  <PresentationFormat>寬螢幕</PresentationFormat>
  <Paragraphs>190</Paragraphs>
  <Slides>56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56</vt:i4>
      </vt:variant>
    </vt:vector>
  </HeadingPairs>
  <TitlesOfParts>
    <vt:vector size="64" baseType="lpstr">
      <vt:lpstr>UD Digi Kyokasho NP-R</vt:lpstr>
      <vt:lpstr>UD Digi Kyokasho N-R</vt:lpstr>
      <vt:lpstr>微軟正黑體</vt:lpstr>
      <vt:lpstr>Arial</vt:lpstr>
      <vt:lpstr>Trebuchet MS</vt:lpstr>
      <vt:lpstr>Wingdings</vt:lpstr>
      <vt:lpstr>Wingdings 2</vt:lpstr>
      <vt:lpstr>石板</vt:lpstr>
      <vt:lpstr>網頁設計 – 作業改進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RWD設計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視覺設計(M)</vt:lpstr>
      <vt:lpstr>PowerPoint 簡報</vt:lpstr>
      <vt:lpstr>PowerPoint 簡報</vt:lpstr>
      <vt:lpstr>PowerPoint 簡報</vt:lpstr>
      <vt:lpstr>視覺設計(S)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網頁設計-期中專題</dc:title>
  <dc:creator>Windows 使用者</dc:creator>
  <cp:lastModifiedBy>繩 繩</cp:lastModifiedBy>
  <cp:revision>76</cp:revision>
  <dcterms:created xsi:type="dcterms:W3CDTF">2018-04-23T08:40:31Z</dcterms:created>
  <dcterms:modified xsi:type="dcterms:W3CDTF">2018-05-25T15:28:14Z</dcterms:modified>
</cp:coreProperties>
</file>